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7" r:id="rId3"/>
    <p:sldId id="258" r:id="rId4"/>
    <p:sldId id="259" r:id="rId5"/>
    <p:sldId id="262" r:id="rId6"/>
    <p:sldId id="260" r:id="rId7"/>
    <p:sldId id="261" r:id="rId8"/>
    <p:sldId id="263" r:id="rId9"/>
    <p:sldId id="264" r:id="rId10"/>
    <p:sldId id="265" r:id="rId11"/>
    <p:sldId id="266" r:id="rId12"/>
    <p:sldId id="269" r:id="rId13"/>
    <p:sldId id="268" r:id="rId14"/>
    <p:sldId id="267" r:id="rId15"/>
    <p:sldId id="270" r:id="rId16"/>
    <p:sldId id="271" r:id="rId17"/>
    <p:sldId id="272" r:id="rId18"/>
    <p:sldId id="273" r:id="rId19"/>
    <p:sldId id="274" r:id="rId20"/>
    <p:sldId id="276" r:id="rId21"/>
    <p:sldId id="277" r:id="rId22"/>
    <p:sldId id="284" r:id="rId23"/>
    <p:sldId id="283" r:id="rId24"/>
    <p:sldId id="279" r:id="rId25"/>
    <p:sldId id="280" r:id="rId26"/>
    <p:sldId id="282" r:id="rId27"/>
    <p:sldId id="281" r:id="rId28"/>
    <p:sldId id="285"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88" autoAdjust="0"/>
    <p:restoredTop sz="93970" autoAdjust="0"/>
  </p:normalViewPr>
  <p:slideViewPr>
    <p:cSldViewPr>
      <p:cViewPr>
        <p:scale>
          <a:sx n="90" d="100"/>
          <a:sy n="90" d="100"/>
        </p:scale>
        <p:origin x="-816" y="330"/>
      </p:cViewPr>
      <p:guideLst>
        <p:guide orient="horz" pos="2160"/>
        <p:guide pos="2880"/>
      </p:guideLst>
    </p:cSldViewPr>
  </p:slideViewPr>
  <p:outlineViewPr>
    <p:cViewPr>
      <p:scale>
        <a:sx n="33" d="100"/>
        <a:sy n="33" d="100"/>
      </p:scale>
      <p:origin x="0" y="6174"/>
    </p:cViewPr>
  </p:outlineViewPr>
  <p:notesTextViewPr>
    <p:cViewPr>
      <p:scale>
        <a:sx n="150" d="100"/>
        <a:sy n="150" d="100"/>
      </p:scale>
      <p:origin x="0" y="0"/>
    </p:cViewPr>
  </p:notesTextViewPr>
  <p:sorterViewPr>
    <p:cViewPr>
      <p:scale>
        <a:sx n="66" d="100"/>
        <a:sy n="66" d="100"/>
      </p:scale>
      <p:origin x="0" y="0"/>
    </p:cViewPr>
  </p:sorterViewPr>
  <p:notesViewPr>
    <p:cSldViewPr>
      <p:cViewPr varScale="1">
        <p:scale>
          <a:sx n="59" d="100"/>
          <a:sy n="59" d="100"/>
        </p:scale>
        <p:origin x="-281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D7AA40-BB5B-4776-A284-146FBF6FF7C0}" type="datetimeFigureOut">
              <a:rPr lang="fr-FR" smtClean="0"/>
              <a:t>19/12/2018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304383-12CF-45CE-B2EA-0E36F8B55CCF}" type="slidenum">
              <a:rPr lang="fr-FR" smtClean="0"/>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3F9DFE-B6A5-4D0C-8C31-D17248C7240C}" type="datetimeFigureOut">
              <a:rPr lang="fr-FR" smtClean="0"/>
              <a:pPr/>
              <a:t>19/12/2018</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F40765-A7EF-4D17-97CA-95D5F7C1ABC1}" type="slidenum">
              <a:rPr lang="fr-FR" smtClean="0"/>
              <a:pPr/>
              <a:t>‹N°›</a:t>
            </a:fld>
            <a:endParaRPr lang="fr-FR" dirty="0"/>
          </a:p>
        </p:txBody>
      </p:sp>
      <p:sp>
        <p:nvSpPr>
          <p:cNvPr id="8" name="Espace réservé des commentaires 7"/>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a:t>
            </a:fld>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900" b="1" kern="1200" baseline="0" dirty="0" smtClean="0">
                <a:solidFill>
                  <a:schemeClr val="tx1"/>
                </a:solidFill>
                <a:latin typeface="+mn-lt"/>
                <a:ea typeface="+mn-ea"/>
                <a:cs typeface="+mn-cs"/>
              </a:rPr>
              <a:t>FOSSES NASALES: </a:t>
            </a:r>
            <a:r>
              <a:rPr lang="fr-FR" sz="900" kern="1200" baseline="0" dirty="0" smtClean="0">
                <a:solidFill>
                  <a:schemeClr val="tx1"/>
                </a:solidFill>
                <a:latin typeface="+mn-lt"/>
                <a:ea typeface="+mn-ea"/>
                <a:cs typeface="+mn-cs"/>
              </a:rPr>
              <a:t>Réchauffent et humidifient l’air inspiré</a:t>
            </a:r>
          </a:p>
          <a:p>
            <a:r>
              <a:rPr lang="fr-FR" sz="900" kern="1200" baseline="0" dirty="0" smtClean="0">
                <a:solidFill>
                  <a:schemeClr val="tx1"/>
                </a:solidFill>
                <a:latin typeface="+mn-lt"/>
                <a:ea typeface="+mn-ea"/>
                <a:cs typeface="+mn-cs"/>
              </a:rPr>
              <a:t>DÉSHYDRATATION ACCRUE</a:t>
            </a:r>
          </a:p>
          <a:p>
            <a:pPr marL="0" marR="0" indent="0" algn="l" defTabSz="914400" rtl="0" eaLnBrk="1" fontAlgn="auto" latinLnBrk="0" hangingPunct="1">
              <a:lnSpc>
                <a:spcPct val="100000"/>
              </a:lnSpc>
              <a:spcBef>
                <a:spcPts val="0"/>
              </a:spcBef>
              <a:spcAft>
                <a:spcPts val="0"/>
              </a:spcAft>
              <a:buClrTx/>
              <a:buSzTx/>
              <a:buFontTx/>
              <a:buNone/>
              <a:tabLst/>
              <a:defRPr/>
            </a:pPr>
            <a:r>
              <a:rPr lang="fr-FR" sz="900" b="1" kern="1200" baseline="0" dirty="0" smtClean="0">
                <a:solidFill>
                  <a:schemeClr val="tx1"/>
                </a:solidFill>
                <a:latin typeface="+mn-lt"/>
                <a:ea typeface="+mn-ea"/>
                <a:cs typeface="+mn-cs"/>
              </a:rPr>
              <a:t>SINUS: </a:t>
            </a:r>
            <a:r>
              <a:rPr lang="fr-FR" sz="900" kern="1200" baseline="0" dirty="0" smtClean="0">
                <a:solidFill>
                  <a:schemeClr val="tx1"/>
                </a:solidFill>
                <a:latin typeface="+mn-lt"/>
                <a:ea typeface="+mn-ea"/>
                <a:cs typeface="+mn-cs"/>
              </a:rPr>
              <a:t>Cavités remplies d’air/ Réchauffent et humidifient l’air inspiré</a:t>
            </a:r>
          </a:p>
          <a:p>
            <a:r>
              <a:rPr lang="fr-FR" sz="900" kern="1200" baseline="0" dirty="0" smtClean="0">
                <a:solidFill>
                  <a:schemeClr val="tx1"/>
                </a:solidFill>
                <a:latin typeface="+mn-lt"/>
                <a:ea typeface="+mn-ea"/>
                <a:cs typeface="+mn-cs"/>
              </a:rPr>
              <a:t>BAROTRAUMATISMES</a:t>
            </a:r>
          </a:p>
          <a:p>
            <a:r>
              <a:rPr lang="fr-FR" sz="900" b="1" kern="1200" baseline="0" dirty="0" smtClean="0">
                <a:solidFill>
                  <a:schemeClr val="tx1"/>
                </a:solidFill>
                <a:latin typeface="+mn-lt"/>
                <a:ea typeface="+mn-ea"/>
                <a:cs typeface="+mn-cs"/>
              </a:rPr>
              <a:t>PHARYNX:</a:t>
            </a:r>
            <a:r>
              <a:rPr lang="fr-FR" sz="900" b="0" kern="1200" baseline="0" dirty="0" smtClean="0">
                <a:solidFill>
                  <a:schemeClr val="tx1"/>
                </a:solidFill>
                <a:latin typeface="+mn-lt"/>
                <a:ea typeface="+mn-ea"/>
                <a:cs typeface="+mn-cs"/>
              </a:rPr>
              <a:t> </a:t>
            </a:r>
            <a:r>
              <a:rPr lang="fr-FR" sz="900" kern="1200" baseline="0" dirty="0" smtClean="0">
                <a:solidFill>
                  <a:schemeClr val="tx1"/>
                </a:solidFill>
                <a:latin typeface="+mn-lt"/>
                <a:ea typeface="+mn-ea"/>
                <a:cs typeface="+mn-cs"/>
              </a:rPr>
              <a:t>Epiglotte : clapet qui obstrue la trachée quand on déglutit</a:t>
            </a:r>
          </a:p>
          <a:p>
            <a:r>
              <a:rPr lang="fr-FR" sz="900" kern="1200" baseline="0" dirty="0" smtClean="0">
                <a:solidFill>
                  <a:schemeClr val="tx1"/>
                </a:solidFill>
                <a:latin typeface="+mn-lt"/>
                <a:ea typeface="+mn-ea"/>
                <a:cs typeface="+mn-cs"/>
              </a:rPr>
              <a:t>FERMETURE RÉFLEXE DE LA GLOTTE</a:t>
            </a:r>
          </a:p>
          <a:p>
            <a:r>
              <a:rPr lang="fr-FR" sz="900" kern="1200" baseline="0" dirty="0" smtClean="0">
                <a:solidFill>
                  <a:schemeClr val="tx1"/>
                </a:solidFill>
                <a:latin typeface="+mn-lt"/>
                <a:ea typeface="+mn-ea"/>
                <a:cs typeface="+mn-cs"/>
              </a:rPr>
              <a:t>Panique entrée d’eau nez</a:t>
            </a:r>
          </a:p>
          <a:p>
            <a:r>
              <a:rPr lang="fr-FR" sz="900" kern="1200" baseline="0" dirty="0" smtClean="0">
                <a:solidFill>
                  <a:schemeClr val="tx1"/>
                </a:solidFill>
                <a:latin typeface="+mn-lt"/>
                <a:ea typeface="+mn-ea"/>
                <a:cs typeface="+mn-cs"/>
              </a:rPr>
              <a:t>SURPRESSION PULMONAIRE</a:t>
            </a:r>
            <a:endParaRPr lang="fr-FR" sz="900"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10</a:t>
            </a:fld>
            <a:endParaRPr lang="fr-F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11</a:t>
            </a:fld>
            <a:endParaRPr lang="fr-F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12</a:t>
            </a:fld>
            <a:endParaRPr lang="fr-F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13</a:t>
            </a:fld>
            <a:endParaRPr lang="fr-F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kern="1200" baseline="0" dirty="0" smtClean="0">
                <a:solidFill>
                  <a:schemeClr val="tx1"/>
                </a:solidFill>
                <a:latin typeface="+mn-lt"/>
                <a:ea typeface="+mn-ea"/>
                <a:cs typeface="+mn-cs"/>
              </a:rPr>
              <a:t>Taille d’une alvéole : 0,2 mm</a:t>
            </a:r>
          </a:p>
          <a:p>
            <a:r>
              <a:rPr lang="fr-FR" sz="1200" kern="1200" baseline="0" dirty="0" smtClean="0">
                <a:solidFill>
                  <a:schemeClr val="tx1"/>
                </a:solidFill>
                <a:latin typeface="+mn-lt"/>
                <a:ea typeface="+mn-ea"/>
                <a:cs typeface="+mn-cs"/>
              </a:rPr>
              <a:t>Env. 700 millions d’alvéoles</a:t>
            </a:r>
          </a:p>
          <a:p>
            <a:r>
              <a:rPr lang="fr-FR" sz="1200" kern="1200" baseline="0" dirty="0" smtClean="0">
                <a:solidFill>
                  <a:schemeClr val="tx1"/>
                </a:solidFill>
                <a:latin typeface="+mn-lt"/>
                <a:ea typeface="+mn-ea"/>
                <a:cs typeface="+mn-cs"/>
              </a:rPr>
              <a:t>Surface d’échange : 150-200 m² !</a:t>
            </a:r>
          </a:p>
          <a:p>
            <a:r>
              <a:rPr lang="fr-FR" sz="1200" b="1" kern="1200" baseline="0" dirty="0" smtClean="0">
                <a:solidFill>
                  <a:schemeClr val="tx1"/>
                </a:solidFill>
                <a:latin typeface="+mn-lt"/>
                <a:ea typeface="+mn-ea"/>
                <a:cs typeface="+mn-cs"/>
              </a:rPr>
              <a:t>SURFACTANT</a:t>
            </a:r>
          </a:p>
          <a:p>
            <a:r>
              <a:rPr lang="fr-FR" sz="1200" kern="1200" baseline="0" dirty="0" smtClean="0">
                <a:solidFill>
                  <a:schemeClr val="tx1"/>
                </a:solidFill>
                <a:latin typeface="+mn-lt"/>
                <a:ea typeface="+mn-ea"/>
                <a:cs typeface="+mn-cs"/>
              </a:rPr>
              <a:t>Dissout les gaz avant diffusion au travers des parois</a:t>
            </a:r>
          </a:p>
          <a:p>
            <a:r>
              <a:rPr lang="fr-FR" sz="1200" kern="1200" baseline="0" dirty="0" smtClean="0">
                <a:solidFill>
                  <a:schemeClr val="tx1"/>
                </a:solidFill>
                <a:latin typeface="+mn-lt"/>
                <a:ea typeface="+mn-ea"/>
                <a:cs typeface="+mn-cs"/>
              </a:rPr>
              <a:t>Diminue la tension de surface de l’alvéole</a:t>
            </a:r>
          </a:p>
          <a:p>
            <a:r>
              <a:rPr lang="fr-FR" sz="1200" kern="1200" baseline="0" dirty="0" smtClean="0">
                <a:solidFill>
                  <a:schemeClr val="tx1"/>
                </a:solidFill>
                <a:latin typeface="+mn-lt"/>
                <a:ea typeface="+mn-ea"/>
                <a:cs typeface="+mn-cs"/>
              </a:rPr>
              <a:t>Empêche la paroi de l’alvéole de s’affaisser</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14</a:t>
            </a:fld>
            <a:endParaRPr lang="fr-F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b="1" kern="1200" baseline="0" dirty="0" smtClean="0">
                <a:solidFill>
                  <a:schemeClr val="tx1"/>
                </a:solidFill>
                <a:latin typeface="+mn-lt"/>
                <a:ea typeface="+mn-ea"/>
                <a:cs typeface="+mn-cs"/>
              </a:rPr>
              <a:t>EXPIRATION</a:t>
            </a:r>
          </a:p>
          <a:p>
            <a:r>
              <a:rPr lang="fr-FR" sz="1200" kern="1200" baseline="0" dirty="0" smtClean="0">
                <a:solidFill>
                  <a:schemeClr val="tx1"/>
                </a:solidFill>
                <a:latin typeface="+mn-lt"/>
                <a:ea typeface="+mn-ea"/>
                <a:cs typeface="+mn-cs"/>
              </a:rPr>
              <a:t>Volume</a:t>
            </a:r>
          </a:p>
          <a:p>
            <a:r>
              <a:rPr lang="fr-FR" sz="1200" kern="1200" baseline="0" dirty="0" smtClean="0">
                <a:solidFill>
                  <a:schemeClr val="tx1"/>
                </a:solidFill>
                <a:latin typeface="+mn-lt"/>
                <a:ea typeface="+mn-ea"/>
                <a:cs typeface="+mn-cs"/>
              </a:rPr>
              <a:t>Relâchement diaphragme</a:t>
            </a:r>
          </a:p>
          <a:p>
            <a:r>
              <a:rPr lang="fr-FR" sz="1200" kern="1200" baseline="0" dirty="0" smtClean="0">
                <a:solidFill>
                  <a:schemeClr val="tx1"/>
                </a:solidFill>
                <a:latin typeface="+mn-lt"/>
                <a:ea typeface="+mn-ea"/>
                <a:cs typeface="+mn-cs"/>
              </a:rPr>
              <a:t>Phase passive en surface,</a:t>
            </a:r>
          </a:p>
          <a:p>
            <a:r>
              <a:rPr lang="fr-FR" sz="1200" kern="1200" baseline="0" dirty="0" smtClean="0">
                <a:solidFill>
                  <a:schemeClr val="tx1"/>
                </a:solidFill>
                <a:latin typeface="+mn-lt"/>
                <a:ea typeface="+mn-ea"/>
                <a:cs typeface="+mn-cs"/>
              </a:rPr>
              <a:t>devient active en plongée :</a:t>
            </a:r>
          </a:p>
          <a:p>
            <a:r>
              <a:rPr lang="fr-FR" sz="1200" kern="1200" baseline="0" dirty="0" smtClean="0">
                <a:solidFill>
                  <a:schemeClr val="tx1"/>
                </a:solidFill>
                <a:latin typeface="+mn-lt"/>
                <a:ea typeface="+mn-ea"/>
                <a:cs typeface="+mn-cs"/>
              </a:rPr>
              <a:t>résistance détendeur +</a:t>
            </a:r>
          </a:p>
          <a:p>
            <a:r>
              <a:rPr lang="fr-FR" sz="1200" kern="1200" baseline="0" dirty="0" smtClean="0">
                <a:solidFill>
                  <a:schemeClr val="tx1"/>
                </a:solidFill>
                <a:latin typeface="+mn-lt"/>
                <a:ea typeface="+mn-ea"/>
                <a:cs typeface="+mn-cs"/>
              </a:rPr>
              <a:t>expiration forcée</a:t>
            </a:r>
          </a:p>
          <a:p>
            <a:r>
              <a:rPr lang="fr-FR" sz="1200" kern="1200" baseline="0" dirty="0" smtClean="0">
                <a:solidFill>
                  <a:schemeClr val="tx1"/>
                </a:solidFill>
                <a:latin typeface="+mn-lt"/>
                <a:ea typeface="+mn-ea"/>
                <a:cs typeface="+mn-cs"/>
              </a:rPr>
              <a:t>Pression</a:t>
            </a:r>
          </a:p>
          <a:p>
            <a:r>
              <a:rPr lang="fr-FR" sz="1200" kern="1200" baseline="0" dirty="0" smtClean="0">
                <a:solidFill>
                  <a:schemeClr val="tx1"/>
                </a:solidFill>
                <a:latin typeface="+mn-lt"/>
                <a:ea typeface="+mn-ea"/>
                <a:cs typeface="+mn-cs"/>
              </a:rPr>
              <a:t>Augmentation de</a:t>
            </a:r>
          </a:p>
          <a:p>
            <a:r>
              <a:rPr lang="fr-FR" sz="1200" kern="1200" baseline="0" dirty="0" smtClean="0">
                <a:solidFill>
                  <a:schemeClr val="tx1"/>
                </a:solidFill>
                <a:latin typeface="+mn-lt"/>
                <a:ea typeface="+mn-ea"/>
                <a:cs typeface="+mn-cs"/>
              </a:rPr>
              <a:t>volume : l’air est aspiré</a:t>
            </a:r>
          </a:p>
          <a:p>
            <a:r>
              <a:rPr lang="fr-FR" sz="1200" kern="1200" baseline="0" dirty="0" smtClean="0">
                <a:solidFill>
                  <a:schemeClr val="tx1"/>
                </a:solidFill>
                <a:latin typeface="+mn-lt"/>
                <a:ea typeface="+mn-ea"/>
                <a:cs typeface="+mn-cs"/>
              </a:rPr>
              <a:t>par la dépression intra pulmonaire</a:t>
            </a:r>
          </a:p>
          <a:p>
            <a:r>
              <a:rPr lang="fr-FR" sz="1200" kern="1200" baseline="0" dirty="0" smtClean="0">
                <a:solidFill>
                  <a:schemeClr val="tx1"/>
                </a:solidFill>
                <a:latin typeface="+mn-lt"/>
                <a:ea typeface="+mn-ea"/>
                <a:cs typeface="+mn-cs"/>
              </a:rPr>
              <a:t>Contraction des muscles</a:t>
            </a:r>
          </a:p>
          <a:p>
            <a:r>
              <a:rPr lang="fr-FR" sz="1200" kern="1200" baseline="0" dirty="0" smtClean="0">
                <a:solidFill>
                  <a:schemeClr val="tx1"/>
                </a:solidFill>
                <a:latin typeface="+mn-lt"/>
                <a:ea typeface="+mn-ea"/>
                <a:cs typeface="+mn-cs"/>
              </a:rPr>
              <a:t>intercostaux</a:t>
            </a:r>
          </a:p>
          <a:p>
            <a:r>
              <a:rPr lang="fr-FR" sz="1200" kern="1200" baseline="0" dirty="0" smtClean="0">
                <a:solidFill>
                  <a:schemeClr val="tx1"/>
                </a:solidFill>
                <a:latin typeface="+mn-lt"/>
                <a:ea typeface="+mn-ea"/>
                <a:cs typeface="+mn-cs"/>
              </a:rPr>
              <a:t>Contraction diaphragme</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15</a:t>
            </a:fld>
            <a:endParaRPr lang="fr-F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baseline="0" dirty="0" smtClean="0">
                <a:solidFill>
                  <a:schemeClr val="tx1"/>
                </a:solidFill>
                <a:latin typeface="+mn-lt"/>
                <a:ea typeface="+mn-ea"/>
                <a:cs typeface="+mn-cs"/>
              </a:rPr>
              <a:t>INSPIRATION: </a:t>
            </a:r>
            <a:r>
              <a:rPr lang="fr-FR" sz="1200" kern="1200" baseline="0" dirty="0" smtClean="0">
                <a:solidFill>
                  <a:schemeClr val="tx1"/>
                </a:solidFill>
                <a:latin typeface="+mn-lt"/>
                <a:ea typeface="+mn-ea"/>
                <a:cs typeface="+mn-cs"/>
              </a:rPr>
              <a:t>Phase active</a:t>
            </a:r>
          </a:p>
          <a:p>
            <a:r>
              <a:rPr lang="fr-FR" sz="1200" kern="1200" baseline="0" dirty="0" smtClean="0">
                <a:solidFill>
                  <a:schemeClr val="tx1"/>
                </a:solidFill>
                <a:latin typeface="+mn-lt"/>
                <a:ea typeface="+mn-ea"/>
                <a:cs typeface="+mn-cs"/>
              </a:rPr>
              <a:t>Déclenchement par le cerveau : taux de CO2 dissout</a:t>
            </a:r>
          </a:p>
          <a:p>
            <a:r>
              <a:rPr lang="fr-FR" sz="1200" kern="1200" baseline="0" dirty="0" smtClean="0">
                <a:solidFill>
                  <a:schemeClr val="tx1"/>
                </a:solidFill>
                <a:latin typeface="+mn-lt"/>
                <a:ea typeface="+mn-ea"/>
                <a:cs typeface="+mn-cs"/>
              </a:rPr>
              <a:t>Contraction des muscles intercostaux</a:t>
            </a:r>
          </a:p>
          <a:p>
            <a:r>
              <a:rPr lang="fr-FR" sz="1200" kern="1200" baseline="0" dirty="0" smtClean="0">
                <a:solidFill>
                  <a:schemeClr val="tx1"/>
                </a:solidFill>
                <a:latin typeface="+mn-lt"/>
                <a:ea typeface="+mn-ea"/>
                <a:cs typeface="+mn-cs"/>
              </a:rPr>
              <a:t>Contraction diaphragme</a:t>
            </a:r>
          </a:p>
          <a:p>
            <a:r>
              <a:rPr lang="fr-FR" sz="1200" kern="1200" baseline="0" dirty="0" smtClean="0">
                <a:solidFill>
                  <a:schemeClr val="tx1"/>
                </a:solidFill>
                <a:latin typeface="+mn-lt"/>
                <a:ea typeface="+mn-ea"/>
                <a:cs typeface="+mn-cs"/>
              </a:rPr>
              <a:t>Augmentation de</a:t>
            </a:r>
          </a:p>
          <a:p>
            <a:r>
              <a:rPr lang="fr-FR" sz="1200" kern="1200" baseline="0" dirty="0" smtClean="0">
                <a:solidFill>
                  <a:schemeClr val="tx1"/>
                </a:solidFill>
                <a:latin typeface="+mn-lt"/>
                <a:ea typeface="+mn-ea"/>
                <a:cs typeface="+mn-cs"/>
              </a:rPr>
              <a:t>volume :l’air est aspiré par la dépression intrapulmonaire</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16</a:t>
            </a:fld>
            <a:endParaRPr lang="fr-F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b="1" dirty="0" smtClean="0"/>
              <a:t>EXPIRATION:</a:t>
            </a:r>
            <a:r>
              <a:rPr lang="fr-FR" b="1" baseline="0" dirty="0" smtClean="0"/>
              <a:t> </a:t>
            </a:r>
            <a:r>
              <a:rPr lang="fr-FR" sz="1200" kern="1200" baseline="0" dirty="0" smtClean="0">
                <a:solidFill>
                  <a:schemeClr val="tx1"/>
                </a:solidFill>
                <a:latin typeface="+mn-lt"/>
                <a:ea typeface="+mn-ea"/>
                <a:cs typeface="+mn-cs"/>
              </a:rPr>
              <a:t>Phase passive en surface, devient active en plongée :</a:t>
            </a:r>
          </a:p>
          <a:p>
            <a:r>
              <a:rPr lang="fr-FR" sz="1200" kern="1200" baseline="0" dirty="0" smtClean="0">
                <a:solidFill>
                  <a:schemeClr val="tx1"/>
                </a:solidFill>
                <a:latin typeface="+mn-lt"/>
                <a:ea typeface="+mn-ea"/>
                <a:cs typeface="+mn-cs"/>
              </a:rPr>
              <a:t>Résistance détendeur +expiration forcée</a:t>
            </a:r>
          </a:p>
          <a:p>
            <a:r>
              <a:rPr lang="fr-FR" sz="1200" kern="1200" baseline="0" dirty="0" smtClean="0">
                <a:solidFill>
                  <a:schemeClr val="tx1"/>
                </a:solidFill>
                <a:latin typeface="+mn-lt"/>
                <a:ea typeface="+mn-ea"/>
                <a:cs typeface="+mn-cs"/>
              </a:rPr>
              <a:t>Déclenchement : plus de volume dispo.</a:t>
            </a:r>
          </a:p>
          <a:p>
            <a:r>
              <a:rPr lang="fr-FR" sz="1200" kern="1200" baseline="0" dirty="0" smtClean="0">
                <a:solidFill>
                  <a:schemeClr val="tx1"/>
                </a:solidFill>
                <a:latin typeface="+mn-lt"/>
                <a:ea typeface="+mn-ea"/>
                <a:cs typeface="+mn-cs"/>
              </a:rPr>
              <a:t>Augmentation de la pression : expulsion de l’air vers l’extérieur</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17</a:t>
            </a:fld>
            <a:endParaRPr lang="fr-F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kern="1200" baseline="0" dirty="0" smtClean="0">
                <a:solidFill>
                  <a:schemeClr val="tx1"/>
                </a:solidFill>
                <a:latin typeface="+mn-lt"/>
                <a:ea typeface="+mn-ea"/>
                <a:cs typeface="+mn-cs"/>
              </a:rPr>
              <a:t>CV = somme des</a:t>
            </a:r>
          </a:p>
          <a:p>
            <a:r>
              <a:rPr lang="fr-FR" sz="1200" kern="1200" baseline="0" dirty="0" smtClean="0">
                <a:solidFill>
                  <a:schemeClr val="tx1"/>
                </a:solidFill>
                <a:latin typeface="+mn-lt"/>
                <a:ea typeface="+mn-ea"/>
                <a:cs typeface="+mn-cs"/>
              </a:rPr>
              <a:t>volumes mobilisés</a:t>
            </a:r>
          </a:p>
          <a:p>
            <a:r>
              <a:rPr lang="fr-FR" sz="1200" kern="1200" baseline="0" dirty="0" smtClean="0">
                <a:solidFill>
                  <a:schemeClr val="tx1"/>
                </a:solidFill>
                <a:latin typeface="+mn-lt"/>
                <a:ea typeface="+mn-ea"/>
                <a:cs typeface="+mn-cs"/>
              </a:rPr>
              <a:t>au cours d’un effort</a:t>
            </a:r>
          </a:p>
          <a:p>
            <a:r>
              <a:rPr lang="fr-FR" sz="1200" kern="1200" baseline="0" dirty="0" smtClean="0">
                <a:solidFill>
                  <a:schemeClr val="tx1"/>
                </a:solidFill>
                <a:latin typeface="+mn-lt"/>
                <a:ea typeface="+mn-ea"/>
                <a:cs typeface="+mn-cs"/>
              </a:rPr>
              <a:t>(3,5 l chez la</a:t>
            </a:r>
          </a:p>
          <a:p>
            <a:r>
              <a:rPr lang="fr-FR" sz="1200" kern="1200" baseline="0" dirty="0" smtClean="0">
                <a:solidFill>
                  <a:schemeClr val="tx1"/>
                </a:solidFill>
                <a:latin typeface="+mn-lt"/>
                <a:ea typeface="+mn-ea"/>
                <a:cs typeface="+mn-cs"/>
              </a:rPr>
              <a:t>femme ; 4,5 l chez</a:t>
            </a:r>
          </a:p>
          <a:p>
            <a:r>
              <a:rPr lang="fr-FR" sz="1200" kern="1200" baseline="0" dirty="0" smtClean="0">
                <a:solidFill>
                  <a:schemeClr val="tx1"/>
                </a:solidFill>
                <a:latin typeface="+mn-lt"/>
                <a:ea typeface="+mn-ea"/>
                <a:cs typeface="+mn-cs"/>
              </a:rPr>
              <a:t>l’homme)</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18</a:t>
            </a:fld>
            <a:endParaRPr lang="fr-F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kern="1200" baseline="0" dirty="0" smtClean="0">
                <a:solidFill>
                  <a:schemeClr val="tx1"/>
                </a:solidFill>
                <a:latin typeface="+mn-lt"/>
                <a:ea typeface="+mn-ea"/>
                <a:cs typeface="+mn-cs"/>
              </a:rPr>
              <a:t>Ne participe pas aux échanges gazeux</a:t>
            </a:r>
          </a:p>
          <a:p>
            <a:r>
              <a:rPr lang="fr-FR" sz="1200" kern="1200" baseline="0" dirty="0" smtClean="0">
                <a:solidFill>
                  <a:schemeClr val="tx1"/>
                </a:solidFill>
                <a:latin typeface="+mn-lt"/>
                <a:ea typeface="+mn-ea"/>
                <a:cs typeface="+mn-cs"/>
              </a:rPr>
              <a:t>DIMINUE L’EFFICACITÉ DU RENOUVELLEMENT D’AIR</a:t>
            </a:r>
          </a:p>
          <a:p>
            <a:r>
              <a:rPr lang="fr-FR" sz="1200" b="1" kern="1200" baseline="0" dirty="0" smtClean="0">
                <a:solidFill>
                  <a:schemeClr val="tx1"/>
                </a:solidFill>
                <a:latin typeface="+mn-lt"/>
                <a:ea typeface="+mn-ea"/>
                <a:cs typeface="+mn-cs"/>
              </a:rPr>
              <a:t>Doit être additionné à l’espace mort du détendeur ou du tuba(~ + 50 ml)</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19</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a:t>
            </a:fld>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dirty="0" smtClean="0"/>
              <a:t>Accélération du rythme cardiaque et respiratoire accompagne d’une diminution brutale de l’amplitude respiratoire.</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20</a:t>
            </a:fld>
            <a:endParaRPr lang="fr-F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b="0" i="0" u="none" strike="noStrike" kern="1200" dirty="0" smtClean="0">
                <a:solidFill>
                  <a:schemeClr val="tx1"/>
                </a:solidFill>
                <a:latin typeface="+mn-lt"/>
                <a:ea typeface="+mn-ea"/>
                <a:cs typeface="+mn-cs"/>
              </a:rPr>
              <a:t>Tout effort nécessite un apport accru en oxygène aux cellules (muscles) qui, en contrepartie, rejettent une plus grande quantité de CO2. Généralement l’adaptation naturelle de la ventilation, plus ample et plus rapide qu’au repos, assure le maintien de l’effort. L’essoufflement apparait lorsque le CO2 est mal évacué par la ventilation : la fréquence reste élevée, mais de faible amplitude, ce qui aboutit à un manque de renouvellement de l’air alvéolaire. </a:t>
            </a:r>
          </a:p>
          <a:p>
            <a:r>
              <a:rPr lang="fr-FR" sz="1200" b="0" i="0" u="none" strike="noStrike" kern="1200" dirty="0" smtClean="0">
                <a:solidFill>
                  <a:schemeClr val="tx1"/>
                </a:solidFill>
                <a:latin typeface="+mn-lt"/>
                <a:ea typeface="+mn-ea"/>
                <a:cs typeface="+mn-cs"/>
              </a:rPr>
              <a:t>Le CO2 étant mal évacué, sa concentration dans le sang augmente et stimule les chémorécepteurs centraux. Les mécanismes de régulation étant prévus pour accroitre la quantité d’O2 (et non pas pour réduire celle de CO2) ils commandent à l’organisme d’inspirer davantage alors même qu’il faudrait expirer pour éliminer le CO2.</a:t>
            </a:r>
          </a:p>
          <a:p>
            <a:r>
              <a:rPr lang="fr-FR" sz="1200" b="0" i="0" u="none" strike="noStrike" kern="1200" dirty="0" smtClean="0">
                <a:solidFill>
                  <a:schemeClr val="tx1"/>
                </a:solidFill>
                <a:latin typeface="+mn-lt"/>
                <a:ea typeface="+mn-ea"/>
                <a:cs typeface="+mn-cs"/>
              </a:rPr>
              <a:t>La ventilation est ainsi de plus en plus superficielle, le plongeur a alors </a:t>
            </a:r>
            <a:r>
              <a:rPr lang="fr-FR" sz="1200" b="1" i="0" u="none" strike="noStrike" kern="1200" dirty="0" smtClean="0">
                <a:solidFill>
                  <a:schemeClr val="tx1"/>
                </a:solidFill>
                <a:latin typeface="+mn-lt"/>
                <a:ea typeface="+mn-ea"/>
                <a:cs typeface="+mn-cs"/>
              </a:rPr>
              <a:t>l’impression d’étouffer.</a:t>
            </a:r>
            <a:endParaRPr lang="fr-FR" sz="1200" b="0" i="0" u="none" strike="noStrike" kern="1200" dirty="0" smtClean="0">
              <a:solidFill>
                <a:schemeClr val="tx1"/>
              </a:solidFill>
              <a:latin typeface="+mn-lt"/>
              <a:ea typeface="+mn-ea"/>
              <a:cs typeface="+mn-cs"/>
            </a:endParaRPr>
          </a:p>
          <a:p>
            <a:r>
              <a:rPr lang="fr-FR" sz="1200" b="0" i="0" u="none" strike="noStrike" kern="1200" dirty="0" smtClean="0">
                <a:solidFill>
                  <a:schemeClr val="tx1"/>
                </a:solidFill>
                <a:latin typeface="+mn-lt"/>
                <a:ea typeface="+mn-ea"/>
                <a:cs typeface="+mn-cs"/>
              </a:rPr>
              <a:t>Le seuil de toxicité du gaz carbonique est 0,03 bar. Soit en théorie 990 mètres. Le C02 est le gaz déchet de l’organisme. Il constitue un déchet à ELIMINER, sous peine d’augmenter sa pression partielle</a:t>
            </a:r>
            <a:endParaRPr lang="fr-FR" sz="1200" b="0" i="0" u="none" strike="noStrike" kern="1200" dirty="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21</a:t>
            </a:fld>
            <a:endParaRPr lang="fr-F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sz="1200" b="0" i="0" u="none" strike="noStrike" kern="1200" dirty="0" smtClean="0">
                <a:solidFill>
                  <a:schemeClr val="tx1"/>
                </a:solidFill>
                <a:latin typeface="+mn-lt"/>
                <a:ea typeface="+mn-ea"/>
                <a:cs typeface="+mn-cs"/>
              </a:rPr>
              <a:t>Tout effort nécessite un apport accru en oxygène aux cellules (muscles) qui, en contrepartie, rejettent une plus grande quantité de CO2. Généralement l’adaptation naturelle de la ventilation, plus ample et plus rapide qu’au repos, assure le maintien de l’effort. L’essoufflement apparait lorsque le CO2 est mal évacué par la ventilation : la fréquence reste élevée, mais de faible amplitude, ce qui aboutit à un manque de renouvellement de l’air alvéolaire. </a:t>
            </a:r>
          </a:p>
          <a:p>
            <a:r>
              <a:rPr lang="fr-FR" sz="1200" b="0" i="0" u="none" strike="noStrike" kern="1200" dirty="0" smtClean="0">
                <a:solidFill>
                  <a:schemeClr val="tx1"/>
                </a:solidFill>
                <a:latin typeface="+mn-lt"/>
                <a:ea typeface="+mn-ea"/>
                <a:cs typeface="+mn-cs"/>
              </a:rPr>
              <a:t>Le CO2 étant mal évacué, sa concentration dans le sang augmente et stimule les chémorécepteurs centraux. Les mécanismes de régulation étant prévus pour accroitre la quantité d’O2 (et non pas pour réduire celle de CO2) ils commandent à l’organisme d’inspirer davantage alors même qu’il faudrait expirer pour éliminer le CO2.</a:t>
            </a:r>
          </a:p>
          <a:p>
            <a:r>
              <a:rPr lang="fr-FR" sz="1200" b="0" i="0" u="none" strike="noStrike" kern="1200" dirty="0" smtClean="0">
                <a:solidFill>
                  <a:schemeClr val="tx1"/>
                </a:solidFill>
                <a:latin typeface="+mn-lt"/>
                <a:ea typeface="+mn-ea"/>
                <a:cs typeface="+mn-cs"/>
              </a:rPr>
              <a:t>La ventilation est ainsi de plus en plus superficielle, le plongeur a alors </a:t>
            </a:r>
            <a:r>
              <a:rPr lang="fr-FR" sz="1200" b="1" i="0" u="none" strike="noStrike" kern="1200" dirty="0" smtClean="0">
                <a:solidFill>
                  <a:schemeClr val="tx1"/>
                </a:solidFill>
                <a:latin typeface="+mn-lt"/>
                <a:ea typeface="+mn-ea"/>
                <a:cs typeface="+mn-cs"/>
              </a:rPr>
              <a:t>l’impression d’étouffer.</a:t>
            </a:r>
            <a:endParaRPr lang="fr-FR" sz="1200" b="0" i="0" u="none" strike="noStrike" kern="1200" dirty="0" smtClean="0">
              <a:solidFill>
                <a:schemeClr val="tx1"/>
              </a:solidFill>
              <a:latin typeface="+mn-lt"/>
              <a:ea typeface="+mn-ea"/>
              <a:cs typeface="+mn-cs"/>
            </a:endParaRPr>
          </a:p>
          <a:p>
            <a:r>
              <a:rPr lang="fr-FR" sz="1200" b="0" i="0" u="none" strike="noStrike" kern="1200" dirty="0" smtClean="0">
                <a:solidFill>
                  <a:schemeClr val="tx1"/>
                </a:solidFill>
                <a:latin typeface="+mn-lt"/>
                <a:ea typeface="+mn-ea"/>
                <a:cs typeface="+mn-cs"/>
              </a:rPr>
              <a:t>Le seuil de toxicité du gaz carbonique est 0,03 bar. Soit en théorie 990 mètres. Le C02 est le gaz déchet de l’organisme. Il constitue un déchet à ELIMINER, sous peine d’augmenter sa pression partielle</a:t>
            </a:r>
            <a:endParaRPr lang="fr-FR" sz="1200" b="0" i="0" u="none" strike="noStrike" kern="1200" dirty="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22</a:t>
            </a:fld>
            <a:endParaRPr lang="fr-F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23</a:t>
            </a:fld>
            <a:endParaRPr lang="fr-F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24</a:t>
            </a:fld>
            <a:endParaRPr lang="fr-F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25</a:t>
            </a:fld>
            <a:endParaRPr lang="fr-F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26</a:t>
            </a:fld>
            <a:endParaRPr lang="fr-F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27</a:t>
            </a:fld>
            <a:endParaRPr lang="fr-F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28</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3</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dirty="0" smtClean="0"/>
              <a:t>EDITION 12 octobre 2017 Manuel de Formation Technique Page 1/11 </a:t>
            </a:r>
          </a:p>
          <a:p>
            <a:r>
              <a:rPr lang="fr-FR" dirty="0" smtClean="0"/>
              <a:t> </a:t>
            </a:r>
            <a:r>
              <a:rPr lang="fr-FR" b="1" dirty="0" smtClean="0"/>
              <a:t>PROFIL GENERAL </a:t>
            </a:r>
          </a:p>
          <a:p>
            <a:r>
              <a:rPr lang="fr-FR" dirty="0" smtClean="0"/>
              <a:t>Le plongeur Niveau 1 (N1) est capable de réaliser des plongées d’exploration : </a:t>
            </a:r>
          </a:p>
          <a:p>
            <a:r>
              <a:rPr lang="fr-FR" dirty="0" smtClean="0"/>
              <a:t> Jusqu’à 20 m de profondeur, au sein d’une palanquée, avec un Guide de Palanquée (GP) qui prend en charge la conduite de la plongée. </a:t>
            </a:r>
          </a:p>
          <a:p>
            <a:r>
              <a:rPr lang="fr-FR" dirty="0" smtClean="0"/>
              <a:t>Ces plongées sont réalisées dans le cadre d’une organisation sécurisée, mise en place par un Directeur de Plongée (DP), selon les règles définies par le Code du Sport (CdS). </a:t>
            </a:r>
          </a:p>
          <a:p>
            <a:r>
              <a:rPr lang="fr-FR" dirty="0" smtClean="0"/>
              <a:t>Ce plongeur : </a:t>
            </a:r>
          </a:p>
          <a:p>
            <a:r>
              <a:rPr lang="fr-FR" dirty="0" smtClean="0"/>
              <a:t> Sait s’équiper, s’immerger, s’équilibrer et évoluer. </a:t>
            </a:r>
          </a:p>
          <a:p>
            <a:r>
              <a:rPr lang="fr-FR" dirty="0" smtClean="0"/>
              <a:t> Sait prévenir pour lui-même les incidents de plongée. </a:t>
            </a:r>
          </a:p>
          <a:p>
            <a:r>
              <a:rPr lang="fr-FR" dirty="0" smtClean="0"/>
              <a:t> Sait aider un équipier en attente de l’intervention du GP. </a:t>
            </a:r>
          </a:p>
          <a:p>
            <a:r>
              <a:rPr lang="fr-FR" dirty="0" smtClean="0"/>
              <a:t> Sait recevoir si besoin l’aide du GP ou d’un équipier. </a:t>
            </a:r>
          </a:p>
          <a:p>
            <a:r>
              <a:rPr lang="fr-FR" dirty="0" smtClean="0"/>
              <a:t> Sait appliquer les consignes données par le GP. </a:t>
            </a:r>
            <a:endParaRPr lang="fr-FR" b="1" dirty="0" smtClean="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4</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b="1" dirty="0" smtClean="0"/>
              <a:t>La Pression Atmosphérique (Patm).</a:t>
            </a:r>
          </a:p>
          <a:p>
            <a:r>
              <a:rPr lang="fr-FR" b="1" dirty="0" smtClean="0"/>
              <a:t>Sur la terre, nous évoluons dans un fluide gazeux, c’est-à-dire la couche d’air qui entoure le globe terrestre.</a:t>
            </a:r>
          </a:p>
          <a:p>
            <a:r>
              <a:rPr lang="fr-FR" b="1" dirty="0" smtClean="0"/>
              <a:t>Cette masse gazeuse exerce sur chaque cm2 de notre corps une pression de 1 kg ou de 1 bar au</a:t>
            </a:r>
          </a:p>
          <a:p>
            <a:r>
              <a:rPr lang="fr-FR" b="1" dirty="0" smtClean="0"/>
              <a:t>niveau de la mer.</a:t>
            </a:r>
          </a:p>
          <a:p>
            <a:r>
              <a:rPr lang="fr-FR" b="1" dirty="0" smtClean="0"/>
              <a:t>La Pression hydrostatique (Phydro).</a:t>
            </a:r>
          </a:p>
          <a:p>
            <a:r>
              <a:rPr lang="fr-FR" b="1" dirty="0" smtClean="0"/>
              <a:t>La pression relative (Prel)</a:t>
            </a:r>
          </a:p>
          <a:p>
            <a:r>
              <a:rPr lang="fr-FR" b="1" dirty="0" smtClean="0"/>
              <a:t>C’est la pression hydrostatique à une profondeur donnée.</a:t>
            </a:r>
          </a:p>
          <a:p>
            <a:r>
              <a:rPr lang="fr-FR" b="1" dirty="0" smtClean="0"/>
              <a:t>Cette pression est donc relative à la profondeur, elle augmente de 1 bar tous les 10 mètres...</a:t>
            </a:r>
          </a:p>
          <a:p>
            <a:r>
              <a:rPr lang="fr-FR" b="1" dirty="0" smtClean="0"/>
              <a:t>La Pression Absolue (Pabs)</a:t>
            </a:r>
          </a:p>
          <a:p>
            <a:r>
              <a:rPr lang="fr-FR" b="1" dirty="0" smtClean="0"/>
              <a:t>Sous l’eau, notre corps subit le cumul des deux pressions (atmosphérique et relative).</a:t>
            </a:r>
          </a:p>
          <a:p>
            <a:r>
              <a:rPr lang="fr-FR" dirty="0" smtClean="0"/>
              <a:t> </a:t>
            </a:r>
            <a:r>
              <a:rPr lang="fr-FR" b="1" dirty="0" smtClean="0"/>
              <a:t>Pression Atmosphérique + Pression Relative = P Absolue (P abs = Patm + Prel</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5</a:t>
            </a:fld>
            <a:endParaRPr lang="fr-F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6</a:t>
            </a:fld>
            <a:endParaRPr lang="fr-F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baseline="0" dirty="0" smtClean="0">
                <a:solidFill>
                  <a:schemeClr val="tx1"/>
                </a:solidFill>
                <a:latin typeface="+mn-lt"/>
                <a:ea typeface="+mn-ea"/>
                <a:cs typeface="+mn-cs"/>
              </a:rPr>
              <a:t>Compétence 2 : EVOLUER EN ENVIRONNEMENT AQUATIQUE ET SUBAQUATIQUE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Se ventiler en surface et en immersion.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Eliminer l’eau du masque en immersion.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S’équilibrer en surface et à toute profondeur, en dynamique et en statique. 	</a:t>
            </a:r>
          </a:p>
          <a:p>
            <a:r>
              <a:rPr lang="fr-FR" sz="1200" b="1" kern="1200" baseline="0" dirty="0" smtClean="0">
                <a:solidFill>
                  <a:schemeClr val="tx1"/>
                </a:solidFill>
                <a:latin typeface="+mn-lt"/>
                <a:ea typeface="+mn-ea"/>
                <a:cs typeface="+mn-cs"/>
              </a:rPr>
              <a:t>Compétence 6 : PARTICIPER A LA SECURITE EN PLONGEE</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Connaître les risques de l’activité et leur prévention.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baseline="0" dirty="0" smtClean="0">
                <a:solidFill>
                  <a:schemeClr val="tx1"/>
                </a:solidFill>
                <a:latin typeface="+mn-lt"/>
                <a:ea typeface="+mn-ea"/>
                <a:cs typeface="+mn-cs"/>
              </a:rPr>
              <a:t>Identifier et prendre en charge un équipier en difficulté en attendant l’intervention du GP. 	</a:t>
            </a:r>
          </a:p>
          <a:p>
            <a:r>
              <a:rPr lang="fr-FR" sz="1200" b="1" kern="1200" baseline="0" dirty="0" smtClean="0">
                <a:solidFill>
                  <a:schemeClr val="tx1"/>
                </a:solidFill>
                <a:latin typeface="+mn-lt"/>
                <a:ea typeface="+mn-ea"/>
                <a:cs typeface="+mn-cs"/>
              </a:rPr>
              <a:t> </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7</a:t>
            </a:fld>
            <a:endParaRPr lang="fr-F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r>
              <a:rPr lang="fr-FR" dirty="0" smtClean="0"/>
              <a:t>Lors de votre RIFAP, on vous parlait d’une victime qui ventile</a:t>
            </a:r>
          </a:p>
          <a:p>
            <a:r>
              <a:rPr lang="fr-FR" dirty="0" smtClean="0"/>
              <a:t>car on n’est pas en capacité de savoir si elle respire.</a:t>
            </a:r>
          </a:p>
          <a:p>
            <a:r>
              <a:rPr lang="fr-FR" sz="1200" b="1" kern="1200" baseline="0" dirty="0" smtClean="0">
                <a:solidFill>
                  <a:schemeClr val="tx1"/>
                </a:solidFill>
                <a:latin typeface="+mn-lt"/>
                <a:ea typeface="+mn-ea"/>
                <a:cs typeface="+mn-cs"/>
              </a:rPr>
              <a:t> </a:t>
            </a:r>
            <a:endParaRPr lang="fr-FR" dirty="0"/>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8</a:t>
            </a:fld>
            <a:endParaRPr lang="fr-F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685800" y="4343400"/>
            <a:ext cx="5486400" cy="4114800"/>
          </a:xfrm>
          <a:prstGeom prst="rect">
            <a:avLst/>
          </a:prstGeom>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A1F40765-A7EF-4D17-97CA-95D5F7C1ABC1}" type="slidenum">
              <a:rPr lang="fr-FR" smtClean="0"/>
              <a:pPr/>
              <a:t>9</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19/12/2018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19/12/2018</a:t>
            </a:fld>
            <a:endParaRPr lang="fr-BE"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0" y="620688"/>
            <a:ext cx="9144000" cy="4968552"/>
          </a:xfrm>
          <a:prstGeom prst="rect">
            <a:avLst/>
          </a:prstGeom>
          <a:noFill/>
          <a:ln w="9525">
            <a:noFill/>
            <a:miter lim="800000"/>
            <a:headEnd/>
            <a:tailEnd/>
          </a:ln>
        </p:spPr>
      </p:pic>
      <p:sp>
        <p:nvSpPr>
          <p:cNvPr id="2" name="Titre 1"/>
          <p:cNvSpPr>
            <a:spLocks noGrp="1"/>
          </p:cNvSpPr>
          <p:nvPr>
            <p:ph type="ctrTitle"/>
          </p:nvPr>
        </p:nvSpPr>
        <p:spPr>
          <a:xfrm>
            <a:off x="467544" y="1484784"/>
            <a:ext cx="8206680" cy="2550145"/>
          </a:xfrm>
        </p:spPr>
        <p:txBody>
          <a:bodyPr>
            <a:normAutofit fontScale="90000"/>
          </a:bodyPr>
          <a:lstStyle/>
          <a:p>
            <a:r>
              <a:rPr lang="fr-FR" b="1" dirty="0" smtClean="0">
                <a:solidFill>
                  <a:schemeClr val="accent6">
                    <a:lumMod val="60000"/>
                    <a:lumOff val="40000"/>
                  </a:schemeClr>
                </a:solidFill>
              </a:rPr>
              <a:t>LA VENTILATION ET L’ESSOUFFLEMENT EN PLONGEE</a:t>
            </a:r>
            <a:br>
              <a:rPr lang="fr-FR" b="1" dirty="0" smtClean="0">
                <a:solidFill>
                  <a:schemeClr val="accent6">
                    <a:lumMod val="60000"/>
                    <a:lumOff val="40000"/>
                  </a:schemeClr>
                </a:solidFill>
              </a:rPr>
            </a:br>
            <a:r>
              <a:rPr lang="fr-FR" b="1" dirty="0" smtClean="0">
                <a:solidFill>
                  <a:schemeClr val="accent6">
                    <a:lumMod val="60000"/>
                    <a:lumOff val="40000"/>
                  </a:schemeClr>
                </a:solidFill>
              </a:rPr>
              <a:t>N1</a:t>
            </a:r>
            <a:endParaRPr lang="fr-FR" b="1" dirty="0">
              <a:solidFill>
                <a:schemeClr val="accent6">
                  <a:lumMod val="60000"/>
                  <a:lumOff val="40000"/>
                </a:schemeClr>
              </a:solidFill>
            </a:endParaRPr>
          </a:p>
        </p:txBody>
      </p:sp>
      <p:sp>
        <p:nvSpPr>
          <p:cNvPr id="3" name="Sous-titre 2"/>
          <p:cNvSpPr>
            <a:spLocks noGrp="1"/>
          </p:cNvSpPr>
          <p:nvPr>
            <p:ph type="subTitle" idx="1"/>
          </p:nvPr>
        </p:nvSpPr>
        <p:spPr>
          <a:xfrm>
            <a:off x="5076056" y="5661248"/>
            <a:ext cx="3488432" cy="625624"/>
          </a:xfrm>
        </p:spPr>
        <p:txBody>
          <a:bodyPr/>
          <a:lstStyle/>
          <a:p>
            <a:r>
              <a:rPr lang="fr-FR" dirty="0" smtClean="0"/>
              <a:t>E2 JUAN MARTI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968857" y="1196751"/>
            <a:ext cx="7011522" cy="5184577"/>
          </a:xfrm>
          <a:prstGeom prst="rect">
            <a:avLst/>
          </a:prstGeom>
          <a:noFill/>
          <a:ln w="9525">
            <a:noFill/>
            <a:miter lim="800000"/>
            <a:headEnd/>
            <a:tailEnd/>
          </a:ln>
        </p:spPr>
      </p:pic>
      <p:sp>
        <p:nvSpPr>
          <p:cNvPr id="7" name="Sous-titre 4"/>
          <p:cNvSpPr txBox="1">
            <a:spLocks/>
          </p:cNvSpPr>
          <p:nvPr/>
        </p:nvSpPr>
        <p:spPr>
          <a:xfrm>
            <a:off x="1259632" y="260648"/>
            <a:ext cx="6400800" cy="766936"/>
          </a:xfrm>
          <a:prstGeom prst="rect">
            <a:avLst/>
          </a:prstGeom>
        </p:spPr>
        <p:txBody>
          <a:bodyPr>
            <a:normAutofit fontScale="925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4400" b="0" i="0" u="none" strike="noStrike" kern="1200" cap="none" spc="0" normalizeH="0" baseline="0" noProof="0" smtClean="0">
                <a:ln>
                  <a:noFill/>
                </a:ln>
                <a:solidFill>
                  <a:schemeClr val="tx1"/>
                </a:solidFill>
                <a:effectLst/>
                <a:uLnTx/>
                <a:uFillTx/>
                <a:latin typeface="+mn-lt"/>
                <a:ea typeface="+mn-ea"/>
                <a:cs typeface="+mn-cs"/>
              </a:rPr>
              <a:t>Voies aériennes supérieures</a:t>
            </a:r>
            <a:endParaRPr kumimoji="0" lang="fr-FR" sz="4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additive="base">
                                        <p:cTn id="7" dur="500" fill="hold"/>
                                        <p:tgtEl>
                                          <p:spTgt spid="2051"/>
                                        </p:tgtEl>
                                        <p:attrNameLst>
                                          <p:attrName>ppt_x</p:attrName>
                                        </p:attrNameLst>
                                      </p:cBhvr>
                                      <p:tavLst>
                                        <p:tav tm="0">
                                          <p:val>
                                            <p:strVal val="#ppt_x"/>
                                          </p:val>
                                        </p:tav>
                                        <p:tav tm="100000">
                                          <p:val>
                                            <p:strVal val="#ppt_x"/>
                                          </p:val>
                                        </p:tav>
                                      </p:tavLst>
                                    </p:anim>
                                    <p:anim calcmode="lin" valueType="num">
                                      <p:cBhvr additive="base">
                                        <p:cTn id="8"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sz="7200" dirty="0" smtClean="0"/>
              <a:t>ANATOMIE</a:t>
            </a:r>
            <a:endParaRPr lang="fr-FR" sz="7200" dirty="0"/>
          </a:p>
        </p:txBody>
      </p:sp>
      <p:sp>
        <p:nvSpPr>
          <p:cNvPr id="5" name="Sous-titre 4"/>
          <p:cNvSpPr>
            <a:spLocks noGrp="1"/>
          </p:cNvSpPr>
          <p:nvPr>
            <p:ph type="subTitle" idx="1"/>
          </p:nvPr>
        </p:nvSpPr>
        <p:spPr>
          <a:xfrm>
            <a:off x="1371600" y="3886200"/>
            <a:ext cx="6400800" cy="766936"/>
          </a:xfrm>
        </p:spPr>
        <p:txBody>
          <a:bodyPr>
            <a:normAutofit/>
          </a:bodyPr>
          <a:lstStyle/>
          <a:p>
            <a:r>
              <a:rPr lang="fr-FR" sz="4400" dirty="0" smtClean="0"/>
              <a:t>Voies aériennes inférieures</a:t>
            </a:r>
            <a:endParaRPr lang="fr-FR" sz="4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Voies aériennes inférieures</a:t>
            </a:r>
            <a:endParaRPr lang="fr-FR" dirty="0"/>
          </a:p>
        </p:txBody>
      </p:sp>
      <p:pic>
        <p:nvPicPr>
          <p:cNvPr id="8194" name="Picture 2"/>
          <p:cNvPicPr>
            <a:picLocks noGrp="1" noChangeAspect="1" noChangeArrowheads="1"/>
          </p:cNvPicPr>
          <p:nvPr>
            <p:ph idx="1"/>
          </p:nvPr>
        </p:nvPicPr>
        <p:blipFill>
          <a:blip r:embed="rId3" cstate="print"/>
          <a:srcRect/>
          <a:stretch>
            <a:fillRect/>
          </a:stretch>
        </p:blipFill>
        <p:spPr bwMode="auto">
          <a:xfrm>
            <a:off x="461993" y="1628800"/>
            <a:ext cx="7998439" cy="4896544"/>
          </a:xfrm>
          <a:prstGeom prst="rect">
            <a:avLst/>
          </a:prstGeom>
          <a:noFill/>
          <a:ln w="9525">
            <a:noFill/>
            <a:miter lim="800000"/>
            <a:headEnd/>
            <a:tailEnd/>
          </a:ln>
        </p:spPr>
      </p:pic>
      <p:sp>
        <p:nvSpPr>
          <p:cNvPr id="5" name="Rectangle 4"/>
          <p:cNvSpPr/>
          <p:nvPr/>
        </p:nvSpPr>
        <p:spPr>
          <a:xfrm>
            <a:off x="7668344" y="3717032"/>
            <a:ext cx="792088" cy="18002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sz="7200" dirty="0" smtClean="0"/>
              <a:t>ANATOMIE</a:t>
            </a:r>
            <a:endParaRPr lang="fr-FR" sz="7200" dirty="0"/>
          </a:p>
        </p:txBody>
      </p:sp>
      <p:sp>
        <p:nvSpPr>
          <p:cNvPr id="5" name="Sous-titre 4"/>
          <p:cNvSpPr>
            <a:spLocks noGrp="1"/>
          </p:cNvSpPr>
          <p:nvPr>
            <p:ph type="subTitle" idx="1"/>
          </p:nvPr>
        </p:nvSpPr>
        <p:spPr>
          <a:xfrm>
            <a:off x="1371600" y="3886200"/>
            <a:ext cx="6400800" cy="1054968"/>
          </a:xfrm>
        </p:spPr>
        <p:txBody>
          <a:bodyPr>
            <a:noAutofit/>
          </a:bodyPr>
          <a:lstStyle/>
          <a:p>
            <a:r>
              <a:rPr lang="fr-FR" sz="5400" dirty="0" smtClean="0"/>
              <a:t>Les alvéoles</a:t>
            </a:r>
            <a:endParaRPr lang="fr-FR" sz="5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dirty="0" smtClean="0"/>
              <a:t>Les alvéoles</a:t>
            </a:r>
            <a:endParaRPr lang="fr-FR" dirty="0"/>
          </a:p>
        </p:txBody>
      </p:sp>
      <p:pic>
        <p:nvPicPr>
          <p:cNvPr id="3075" name="Picture 3"/>
          <p:cNvPicPr>
            <a:picLocks noGrp="1" noChangeAspect="1" noChangeArrowheads="1"/>
          </p:cNvPicPr>
          <p:nvPr>
            <p:ph idx="1"/>
          </p:nvPr>
        </p:nvPicPr>
        <p:blipFill>
          <a:blip r:embed="rId3" cstate="print"/>
          <a:srcRect/>
          <a:stretch>
            <a:fillRect/>
          </a:stretch>
        </p:blipFill>
        <p:spPr bwMode="auto">
          <a:xfrm>
            <a:off x="1743246" y="1041602"/>
            <a:ext cx="5781081" cy="541173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ppt_x"/>
                                          </p:val>
                                        </p:tav>
                                        <p:tav tm="100000">
                                          <p:val>
                                            <p:strVal val="#ppt_x"/>
                                          </p:val>
                                        </p:tav>
                                      </p:tavLst>
                                    </p:anim>
                                    <p:anim calcmode="lin" valueType="num">
                                      <p:cBhvr additive="base">
                                        <p:cTn id="8"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sz="6600" dirty="0" smtClean="0"/>
              <a:t>PHYSIOLOGIE</a:t>
            </a:r>
            <a:endParaRPr lang="fr-FR" sz="6600" dirty="0"/>
          </a:p>
        </p:txBody>
      </p:sp>
      <p:sp>
        <p:nvSpPr>
          <p:cNvPr id="5" name="Sous-titre 4"/>
          <p:cNvSpPr>
            <a:spLocks noGrp="1"/>
          </p:cNvSpPr>
          <p:nvPr>
            <p:ph type="subTitle" idx="1"/>
          </p:nvPr>
        </p:nvSpPr>
        <p:spPr>
          <a:xfrm>
            <a:off x="1371600" y="3886200"/>
            <a:ext cx="6656784" cy="766936"/>
          </a:xfrm>
        </p:spPr>
        <p:txBody>
          <a:bodyPr>
            <a:noAutofit/>
          </a:bodyPr>
          <a:lstStyle/>
          <a:p>
            <a:r>
              <a:rPr lang="fr-FR" sz="4800" dirty="0" smtClean="0"/>
              <a:t>La mécanique ventilatoire</a:t>
            </a:r>
            <a:endParaRPr lang="fr-FR" sz="4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INSPIRATION</a:t>
            </a:r>
            <a:endParaRPr lang="fr-FR" dirty="0"/>
          </a:p>
        </p:txBody>
      </p:sp>
      <p:pic>
        <p:nvPicPr>
          <p:cNvPr id="4098" name="Picture 2"/>
          <p:cNvPicPr>
            <a:picLocks noGrp="1" noChangeAspect="1" noChangeArrowheads="1"/>
          </p:cNvPicPr>
          <p:nvPr>
            <p:ph idx="1"/>
          </p:nvPr>
        </p:nvPicPr>
        <p:blipFill>
          <a:blip r:embed="rId3" cstate="print"/>
          <a:srcRect/>
          <a:stretch>
            <a:fillRect/>
          </a:stretch>
        </p:blipFill>
        <p:spPr bwMode="auto">
          <a:xfrm>
            <a:off x="2771800" y="1587461"/>
            <a:ext cx="3785673" cy="508189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ppt_x"/>
                                          </p:val>
                                        </p:tav>
                                        <p:tav tm="100000">
                                          <p:val>
                                            <p:strVal val="#ppt_x"/>
                                          </p:val>
                                        </p:tav>
                                      </p:tavLst>
                                    </p:anim>
                                    <p:anim calcmode="lin" valueType="num">
                                      <p:cBhvr additive="base">
                                        <p:cTn id="8"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EXPIRATION</a:t>
            </a:r>
            <a:endParaRPr lang="fr-FR" dirty="0"/>
          </a:p>
        </p:txBody>
      </p:sp>
      <p:pic>
        <p:nvPicPr>
          <p:cNvPr id="5122" name="Picture 2"/>
          <p:cNvPicPr>
            <a:picLocks noGrp="1" noChangeAspect="1" noChangeArrowheads="1"/>
          </p:cNvPicPr>
          <p:nvPr>
            <p:ph idx="1"/>
          </p:nvPr>
        </p:nvPicPr>
        <p:blipFill>
          <a:blip r:embed="rId3" cstate="print"/>
          <a:srcRect/>
          <a:stretch>
            <a:fillRect/>
          </a:stretch>
        </p:blipFill>
        <p:spPr bwMode="auto">
          <a:xfrm>
            <a:off x="2935322" y="1600200"/>
            <a:ext cx="2991302" cy="49971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VOLUMES PULMONAIRES</a:t>
            </a:r>
            <a:endParaRPr lang="fr-FR" dirty="0"/>
          </a:p>
        </p:txBody>
      </p:sp>
      <p:pic>
        <p:nvPicPr>
          <p:cNvPr id="6148" name="Picture 4"/>
          <p:cNvPicPr>
            <a:picLocks noGrp="1" noChangeAspect="1" noChangeArrowheads="1"/>
          </p:cNvPicPr>
          <p:nvPr>
            <p:ph idx="1"/>
          </p:nvPr>
        </p:nvPicPr>
        <p:blipFill>
          <a:blip r:embed="rId3" cstate="print"/>
          <a:srcRect/>
          <a:stretch>
            <a:fillRect/>
          </a:stretch>
        </p:blipFill>
        <p:spPr bwMode="auto">
          <a:xfrm>
            <a:off x="1953699" y="1340768"/>
            <a:ext cx="5241036" cy="50405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892480" cy="1143000"/>
          </a:xfrm>
        </p:spPr>
        <p:txBody>
          <a:bodyPr>
            <a:normAutofit/>
          </a:bodyPr>
          <a:lstStyle/>
          <a:p>
            <a:r>
              <a:rPr lang="fr-FR" b="1" dirty="0" smtClean="0"/>
              <a:t>L’ESPACE MORT ANATOMIQUE</a:t>
            </a:r>
            <a:endParaRPr lang="fr-FR" dirty="0"/>
          </a:p>
        </p:txBody>
      </p:sp>
      <p:pic>
        <p:nvPicPr>
          <p:cNvPr id="7170" name="Picture 2"/>
          <p:cNvPicPr>
            <a:picLocks noGrp="1" noChangeAspect="1" noChangeArrowheads="1"/>
          </p:cNvPicPr>
          <p:nvPr>
            <p:ph idx="1"/>
          </p:nvPr>
        </p:nvPicPr>
        <p:blipFill>
          <a:blip r:embed="rId3" cstate="print"/>
          <a:srcRect/>
          <a:stretch>
            <a:fillRect/>
          </a:stretch>
        </p:blipFill>
        <p:spPr bwMode="auto">
          <a:xfrm>
            <a:off x="2037976" y="1844824"/>
            <a:ext cx="4624897" cy="446449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60648"/>
            <a:ext cx="8229600" cy="764704"/>
          </a:xfrm>
        </p:spPr>
        <p:txBody>
          <a:bodyPr/>
          <a:lstStyle/>
          <a:p>
            <a:r>
              <a:rPr lang="fr-FR" dirty="0" smtClean="0">
                <a:solidFill>
                  <a:schemeClr val="accent6">
                    <a:lumMod val="60000"/>
                    <a:lumOff val="40000"/>
                  </a:schemeClr>
                </a:solidFill>
              </a:rPr>
              <a:t>PLAN DE SEANCE</a:t>
            </a:r>
            <a:endParaRPr lang="fr-FR" dirty="0">
              <a:solidFill>
                <a:schemeClr val="accent6">
                  <a:lumMod val="60000"/>
                  <a:lumOff val="40000"/>
                </a:schemeClr>
              </a:solidFill>
            </a:endParaRPr>
          </a:p>
        </p:txBody>
      </p:sp>
      <p:sp>
        <p:nvSpPr>
          <p:cNvPr id="3" name="Espace réservé du contenu 2"/>
          <p:cNvSpPr>
            <a:spLocks noGrp="1"/>
          </p:cNvSpPr>
          <p:nvPr>
            <p:ph idx="1"/>
          </p:nvPr>
        </p:nvSpPr>
        <p:spPr>
          <a:xfrm>
            <a:off x="467544" y="1340768"/>
            <a:ext cx="8229600" cy="5040560"/>
          </a:xfrm>
        </p:spPr>
        <p:txBody>
          <a:bodyPr>
            <a:normAutofit fontScale="92500" lnSpcReduction="20000"/>
          </a:bodyPr>
          <a:lstStyle/>
          <a:p>
            <a:r>
              <a:rPr lang="fr-FR" sz="2400" dirty="0" smtClean="0"/>
              <a:t>OBJECTIF DE LA SEANCE</a:t>
            </a:r>
          </a:p>
          <a:p>
            <a:r>
              <a:rPr lang="fr-FR" sz="2400" dirty="0" smtClean="0"/>
              <a:t>REVISION</a:t>
            </a:r>
          </a:p>
          <a:p>
            <a:pPr>
              <a:buNone/>
            </a:pPr>
            <a:r>
              <a:rPr lang="fr-FR" sz="2400" b="1" i="1" u="sng" dirty="0" smtClean="0">
                <a:solidFill>
                  <a:schemeClr val="accent6">
                    <a:lumMod val="60000"/>
                    <a:lumOff val="40000"/>
                  </a:schemeClr>
                </a:solidFill>
              </a:rPr>
              <a:t>LA VENTILATION</a:t>
            </a:r>
          </a:p>
          <a:p>
            <a:pPr marL="514350" indent="-514350">
              <a:buFont typeface="+mj-lt"/>
              <a:buAutoNum type="romanUcPeriod"/>
            </a:pPr>
            <a:r>
              <a:rPr lang="fr-FR" sz="2000" dirty="0" smtClean="0"/>
              <a:t>INTRODUCTION</a:t>
            </a:r>
          </a:p>
          <a:p>
            <a:pPr marL="514350" indent="-514350">
              <a:buFont typeface="+mj-lt"/>
              <a:buAutoNum type="romanUcPeriod"/>
            </a:pPr>
            <a:r>
              <a:rPr lang="fr-FR" sz="2000" dirty="0" smtClean="0"/>
              <a:t>ANATOMIE </a:t>
            </a:r>
          </a:p>
          <a:p>
            <a:pPr marL="514350" indent="-514350">
              <a:buFont typeface="+mj-lt"/>
              <a:buAutoNum type="romanUcPeriod"/>
            </a:pPr>
            <a:r>
              <a:rPr lang="fr-FR" sz="2000" dirty="0" smtClean="0"/>
              <a:t>PHYSIOLOGIE</a:t>
            </a:r>
          </a:p>
          <a:p>
            <a:pPr marL="514350" indent="-514350">
              <a:buFont typeface="+mj-lt"/>
              <a:buAutoNum type="romanUcPeriod"/>
            </a:pPr>
            <a:r>
              <a:rPr lang="fr-FR" sz="2000" dirty="0" smtClean="0"/>
              <a:t>ADAPTER SA VENTILATION</a:t>
            </a:r>
          </a:p>
          <a:p>
            <a:pPr marL="514350" indent="-514350">
              <a:buNone/>
            </a:pPr>
            <a:r>
              <a:rPr lang="fr-FR" sz="2400" b="1" i="1" u="sng" dirty="0" smtClean="0">
                <a:solidFill>
                  <a:schemeClr val="accent6">
                    <a:lumMod val="60000"/>
                    <a:lumOff val="40000"/>
                  </a:schemeClr>
                </a:solidFill>
              </a:rPr>
              <a:t>L’ESSOUFFLEMENT</a:t>
            </a:r>
          </a:p>
          <a:p>
            <a:pPr marL="514350" indent="-514350">
              <a:buFont typeface="+mj-lt"/>
              <a:buAutoNum type="romanUcPeriod"/>
            </a:pPr>
            <a:r>
              <a:rPr lang="fr-FR" sz="2000" dirty="0" smtClean="0"/>
              <a:t>DEFINITION</a:t>
            </a:r>
          </a:p>
          <a:p>
            <a:pPr marL="514350" indent="-514350">
              <a:buFont typeface="+mj-lt"/>
              <a:buAutoNum type="romanUcPeriod"/>
            </a:pPr>
            <a:r>
              <a:rPr lang="fr-FR" sz="2000" dirty="0" smtClean="0"/>
              <a:t>CAUSES ET PREVENTION</a:t>
            </a:r>
          </a:p>
          <a:p>
            <a:pPr marL="514350" indent="-514350">
              <a:buFont typeface="+mj-lt"/>
              <a:buAutoNum type="romanUcPeriod"/>
            </a:pPr>
            <a:r>
              <a:rPr lang="fr-FR" sz="2000" dirty="0" smtClean="0"/>
              <a:t>SIGNES</a:t>
            </a:r>
          </a:p>
          <a:p>
            <a:pPr marL="514350" indent="-514350">
              <a:buFont typeface="+mj-lt"/>
              <a:buAutoNum type="romanUcPeriod"/>
            </a:pPr>
            <a:r>
              <a:rPr lang="fr-FR" sz="2000" dirty="0" smtClean="0"/>
              <a:t>C.A.T</a:t>
            </a:r>
          </a:p>
          <a:p>
            <a:pPr marL="514350" indent="-514350">
              <a:buNone/>
            </a:pPr>
            <a:r>
              <a:rPr lang="fr-FR" sz="2400" b="1" i="1" u="sng" dirty="0" smtClean="0">
                <a:solidFill>
                  <a:schemeClr val="accent6">
                    <a:lumMod val="60000"/>
                    <a:lumOff val="40000"/>
                  </a:schemeClr>
                </a:solidFill>
              </a:rPr>
              <a:t>CONCLUSION</a:t>
            </a:r>
          </a:p>
          <a:p>
            <a:pPr marL="514350" indent="-514350">
              <a:buFont typeface="+mj-lt"/>
              <a:buAutoNum type="romanUcPeriod"/>
            </a:pPr>
            <a:r>
              <a:rPr lang="fr-FR" sz="2000" dirty="0" smtClean="0"/>
              <a:t>CONTRÔLE DES CONNAISSANCES</a:t>
            </a:r>
          </a:p>
          <a:p>
            <a:pPr marL="514350" indent="-514350">
              <a:buFont typeface="+mj-lt"/>
              <a:buAutoNum type="romanUcPeriod"/>
            </a:pPr>
            <a:r>
              <a:rPr lang="fr-FR" sz="2000" dirty="0" smtClean="0"/>
              <a:t>TOUR DES QUESTIONS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b="1" i="1" u="sng" dirty="0" smtClean="0"/>
              <a:t>L’ESSOUFFLEMENT</a:t>
            </a:r>
            <a:endParaRPr lang="fr-FR" dirty="0"/>
          </a:p>
        </p:txBody>
      </p:sp>
      <p:sp>
        <p:nvSpPr>
          <p:cNvPr id="5" name="Espace réservé du contenu 4"/>
          <p:cNvSpPr>
            <a:spLocks noGrp="1"/>
          </p:cNvSpPr>
          <p:nvPr>
            <p:ph idx="1"/>
          </p:nvPr>
        </p:nvSpPr>
        <p:spPr/>
        <p:txBody>
          <a:bodyPr>
            <a:normAutofit lnSpcReduction="10000"/>
          </a:bodyPr>
          <a:lstStyle/>
          <a:p>
            <a:r>
              <a:rPr lang="fr-FR" dirty="0" smtClean="0"/>
              <a:t>DEFINITION</a:t>
            </a:r>
          </a:p>
          <a:p>
            <a:r>
              <a:rPr lang="fr-FR" dirty="0" smtClean="0"/>
              <a:t>L’essoufflement est une manifestation </a:t>
            </a:r>
            <a:r>
              <a:rPr lang="fr-FR" dirty="0" err="1" smtClean="0"/>
              <a:t>ventilatoire</a:t>
            </a:r>
            <a:r>
              <a:rPr lang="fr-FR" dirty="0" smtClean="0"/>
              <a:t> d’une intoxication par le dioxyde de carbone (CO2) dont la cause principale est une élimination insuffisante du CO2 par la ventilation. </a:t>
            </a:r>
          </a:p>
          <a:p>
            <a:r>
              <a:rPr lang="fr-FR" dirty="0" smtClean="0"/>
              <a:t>Le plongeur pris d'essoufflement ne peut plus reprendre sa respiration car il ne peut plus inspirer ni expirer correctement.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u="sng" dirty="0" smtClean="0"/>
              <a:t>L’ESSOUFFLEMENT</a:t>
            </a:r>
            <a:br>
              <a:rPr lang="fr-FR" b="1" i="1" u="sng" dirty="0" smtClean="0"/>
            </a:br>
            <a:r>
              <a:rPr lang="fr-FR" b="1" i="1" u="sng" dirty="0" smtClean="0"/>
              <a:t>CAUSES</a:t>
            </a:r>
            <a:endParaRPr lang="fr-FR" dirty="0"/>
          </a:p>
        </p:txBody>
      </p:sp>
      <p:sp>
        <p:nvSpPr>
          <p:cNvPr id="5" name="Espace réservé du contenu 4"/>
          <p:cNvSpPr>
            <a:spLocks noGrp="1"/>
          </p:cNvSpPr>
          <p:nvPr>
            <p:ph idx="1"/>
          </p:nvPr>
        </p:nvSpPr>
        <p:spPr>
          <a:xfrm>
            <a:off x="0" y="1600200"/>
            <a:ext cx="8964488" cy="5257800"/>
          </a:xfrm>
        </p:spPr>
        <p:txBody>
          <a:bodyPr>
            <a:noAutofit/>
          </a:bodyPr>
          <a:lstStyle/>
          <a:p>
            <a:pPr>
              <a:buNone/>
            </a:pPr>
            <a:endParaRPr lang="fr-FR" sz="1100" dirty="0" smtClean="0"/>
          </a:p>
          <a:p>
            <a:pPr fontAlgn="base"/>
            <a:r>
              <a:rPr lang="fr-FR" b="1" dirty="0" smtClean="0"/>
              <a:t>Causes et facteurs aggravants à l’essoufflement :</a:t>
            </a:r>
          </a:p>
          <a:p>
            <a:pPr lvl="1" fontAlgn="base">
              <a:buFont typeface="Arial" pitchFamily="34" charset="0"/>
              <a:buChar char="•"/>
            </a:pPr>
            <a:r>
              <a:rPr lang="fr-FR" sz="2400" dirty="0" smtClean="0"/>
              <a:t>La principale cause, toujours présente, est une </a:t>
            </a:r>
            <a:r>
              <a:rPr lang="fr-FR" sz="2400" b="1" dirty="0" smtClean="0"/>
              <a:t>expiration insuffisante</a:t>
            </a:r>
            <a:r>
              <a:rPr lang="fr-FR" sz="2400" dirty="0" smtClean="0"/>
              <a:t>, ou inefficace.</a:t>
            </a:r>
          </a:p>
          <a:p>
            <a:pPr lvl="1" fontAlgn="base">
              <a:buFont typeface="Arial" pitchFamily="34" charset="0"/>
              <a:buChar char="•"/>
            </a:pPr>
            <a:r>
              <a:rPr lang="fr-FR" sz="2400" b="1" dirty="0" smtClean="0"/>
              <a:t>Le froid</a:t>
            </a:r>
            <a:r>
              <a:rPr lang="fr-FR" sz="2400" dirty="0" smtClean="0"/>
              <a:t> provoquant une augmentation du métabolisme</a:t>
            </a:r>
          </a:p>
          <a:p>
            <a:pPr lvl="1" fontAlgn="base">
              <a:buFont typeface="Arial" pitchFamily="34" charset="0"/>
              <a:buChar char="•"/>
            </a:pPr>
            <a:r>
              <a:rPr lang="fr-FR" sz="2400" dirty="0" smtClean="0"/>
              <a:t>Des </a:t>
            </a:r>
            <a:r>
              <a:rPr lang="fr-FR" sz="2400" b="1" dirty="0" smtClean="0"/>
              <a:t>efforts musculaires</a:t>
            </a:r>
            <a:r>
              <a:rPr lang="fr-FR" sz="2400" dirty="0" smtClean="0"/>
              <a:t> (</a:t>
            </a:r>
            <a:r>
              <a:rPr lang="fr-FR" sz="2400" dirty="0" err="1" smtClean="0"/>
              <a:t>palmage</a:t>
            </a:r>
            <a:r>
              <a:rPr lang="fr-FR" sz="2400" dirty="0" smtClean="0"/>
              <a:t> contre le courant, agitation..)</a:t>
            </a:r>
          </a:p>
          <a:p>
            <a:pPr lvl="1" fontAlgn="base">
              <a:buFont typeface="Arial" pitchFamily="34" charset="0"/>
              <a:buChar char="•"/>
            </a:pPr>
            <a:r>
              <a:rPr lang="fr-FR" sz="2400" dirty="0" smtClean="0"/>
              <a:t>Un </a:t>
            </a:r>
            <a:r>
              <a:rPr lang="fr-FR" sz="2400" b="1" dirty="0" smtClean="0"/>
              <a:t>lestage trop important</a:t>
            </a:r>
            <a:endParaRPr lang="fr-FR" sz="2400" dirty="0" smtClean="0"/>
          </a:p>
          <a:p>
            <a:pPr lvl="1" fontAlgn="base">
              <a:buFont typeface="Arial" pitchFamily="34" charset="0"/>
              <a:buChar char="•"/>
            </a:pPr>
            <a:r>
              <a:rPr lang="fr-FR" sz="2400" dirty="0" smtClean="0"/>
              <a:t>Une </a:t>
            </a:r>
            <a:r>
              <a:rPr lang="fr-FR" sz="2400" b="1" dirty="0" smtClean="0"/>
              <a:t>mauvaise forme physique ou mentale</a:t>
            </a:r>
            <a:r>
              <a:rPr lang="fr-FR" sz="2400" dirty="0" smtClean="0"/>
              <a:t> </a:t>
            </a:r>
          </a:p>
          <a:p>
            <a:pPr lvl="1" fontAlgn="base">
              <a:buFont typeface="Arial" pitchFamily="34" charset="0"/>
              <a:buChar char="•"/>
            </a:pPr>
            <a:r>
              <a:rPr lang="fr-FR" sz="2400" b="1" dirty="0" smtClean="0"/>
              <a:t>La peur</a:t>
            </a:r>
            <a:endParaRPr lang="fr-FR" sz="2400" dirty="0" smtClean="0"/>
          </a:p>
          <a:p>
            <a:pPr lvl="1" fontAlgn="base">
              <a:buFont typeface="Arial" pitchFamily="34" charset="0"/>
              <a:buChar char="•"/>
            </a:pPr>
            <a:r>
              <a:rPr lang="fr-FR" sz="2400" dirty="0" smtClean="0"/>
              <a:t>Un </a:t>
            </a:r>
            <a:r>
              <a:rPr lang="fr-FR" sz="2400" b="1" dirty="0" smtClean="0"/>
              <a:t>matériel défectueux</a:t>
            </a:r>
            <a:r>
              <a:rPr lang="fr-FR" sz="2400" dirty="0" smtClean="0"/>
              <a:t> </a:t>
            </a:r>
          </a:p>
          <a:p>
            <a:pPr lvl="1" fontAlgn="base">
              <a:buFont typeface="Arial" pitchFamily="34" charset="0"/>
              <a:buChar char="•"/>
            </a:pPr>
            <a:r>
              <a:rPr lang="fr-FR" sz="2400" b="1" dirty="0" smtClean="0"/>
              <a:t>La profondeur</a:t>
            </a:r>
            <a:endParaRPr lang="fr-FR" sz="2400" dirty="0" smtClean="0"/>
          </a:p>
          <a:p>
            <a:pPr lvl="1" fontAlgn="base">
              <a:buFont typeface="Arial" pitchFamily="34" charset="0"/>
              <a:buChar char="•"/>
            </a:pPr>
            <a:r>
              <a:rPr lang="fr-FR" sz="2400" dirty="0" smtClean="0"/>
              <a:t>La </a:t>
            </a:r>
            <a:r>
              <a:rPr lang="fr-FR" sz="2400" b="1" dirty="0" smtClean="0"/>
              <a:t>mauvaise qualité de l’air</a:t>
            </a:r>
            <a:r>
              <a:rPr lang="fr-FR" sz="2400" dirty="0" smtClean="0"/>
              <a:t> contenu par la bouteille</a:t>
            </a:r>
          </a:p>
          <a:p>
            <a:endParaRPr lang="fr-FR" sz="1100" dirty="0" smtClean="0"/>
          </a:p>
          <a:p>
            <a:endParaRPr lang="fr-FR"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wipe(down)">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wipe(down)">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wipe(down)">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wipe(down)">
                                      <p:cBhvr>
                                        <p:cTn id="5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u="sng" dirty="0" smtClean="0"/>
              <a:t>L’ESSOUFFLEMENT</a:t>
            </a:r>
            <a:br>
              <a:rPr lang="fr-FR" b="1" i="1" u="sng" dirty="0" smtClean="0"/>
            </a:br>
            <a:r>
              <a:rPr lang="fr-FR" b="1" i="1" u="sng" dirty="0" smtClean="0"/>
              <a:t>SIGNES AVANT COUREURS</a:t>
            </a:r>
            <a:endParaRPr lang="fr-FR" dirty="0"/>
          </a:p>
        </p:txBody>
      </p:sp>
      <p:sp>
        <p:nvSpPr>
          <p:cNvPr id="5" name="Espace réservé du contenu 4"/>
          <p:cNvSpPr>
            <a:spLocks noGrp="1"/>
          </p:cNvSpPr>
          <p:nvPr>
            <p:ph idx="1"/>
          </p:nvPr>
        </p:nvSpPr>
        <p:spPr>
          <a:xfrm>
            <a:off x="0" y="1600200"/>
            <a:ext cx="8964488" cy="4997152"/>
          </a:xfrm>
        </p:spPr>
        <p:txBody>
          <a:bodyPr>
            <a:noAutofit/>
          </a:bodyPr>
          <a:lstStyle/>
          <a:p>
            <a:pPr>
              <a:buNone/>
            </a:pPr>
            <a:endParaRPr lang="fr-FR" sz="1100" dirty="0" smtClean="0"/>
          </a:p>
          <a:p>
            <a:pPr>
              <a:buNone/>
            </a:pPr>
            <a:endParaRPr lang="fr-FR" dirty="0" smtClean="0"/>
          </a:p>
          <a:p>
            <a:r>
              <a:rPr lang="fr-FR" sz="3600" dirty="0" smtClean="0"/>
              <a:t>EMISSION IMPORTANTE DES BULLES</a:t>
            </a:r>
          </a:p>
          <a:p>
            <a:r>
              <a:rPr lang="fr-FR" sz="3600" dirty="0" smtClean="0"/>
              <a:t>PANIQUE ET AGITATION</a:t>
            </a:r>
          </a:p>
          <a:p>
            <a:r>
              <a:rPr lang="fr-FR" sz="3600" dirty="0" smtClean="0"/>
              <a:t>IMPOSSIBLE DE MANTENIR UNE PETITE APNEE DE CONTRÔLE (2’’)</a:t>
            </a:r>
          </a:p>
          <a:p>
            <a:endParaRPr lang="fr-FR" sz="3600" dirty="0" smtClean="0"/>
          </a:p>
          <a:p>
            <a:endParaRPr lang="fr-FR" dirty="0" smtClean="0"/>
          </a:p>
          <a:p>
            <a:endParaRPr lang="fr-FR"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down)">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wipe(down)">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down)">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u="sng" dirty="0" smtClean="0"/>
              <a:t>L’ESSOUFFLEMENT</a:t>
            </a:r>
            <a:br>
              <a:rPr lang="fr-FR" b="1" i="1" u="sng" dirty="0" smtClean="0"/>
            </a:br>
            <a:r>
              <a:rPr lang="fr-FR" b="1" i="1" u="sng" dirty="0" smtClean="0"/>
              <a:t>PREVENTION</a:t>
            </a:r>
            <a:endParaRPr lang="fr-FR" dirty="0"/>
          </a:p>
        </p:txBody>
      </p:sp>
      <p:sp>
        <p:nvSpPr>
          <p:cNvPr id="5" name="Espace réservé du contenu 4"/>
          <p:cNvSpPr>
            <a:spLocks noGrp="1"/>
          </p:cNvSpPr>
          <p:nvPr>
            <p:ph idx="1"/>
          </p:nvPr>
        </p:nvSpPr>
        <p:spPr/>
        <p:txBody>
          <a:bodyPr>
            <a:normAutofit fontScale="70000" lnSpcReduction="20000"/>
          </a:bodyPr>
          <a:lstStyle/>
          <a:p>
            <a:r>
              <a:rPr lang="fr-FR" sz="3800" dirty="0" smtClean="0"/>
              <a:t>La prévention de l'essoufflement reste avant tout du domaine de l'information et de la connaissance de ses propres limites. C'est la maîtrise de la technique individuelle personnelle qui est la meilleure prévention.</a:t>
            </a:r>
          </a:p>
          <a:p>
            <a:r>
              <a:rPr lang="fr-FR" dirty="0" smtClean="0"/>
              <a:t>On peut quand même énumérer quelques conseils :</a:t>
            </a:r>
          </a:p>
          <a:p>
            <a:r>
              <a:rPr lang="fr-FR" dirty="0" smtClean="0"/>
              <a:t>pas d'efforts au fond de l'eau </a:t>
            </a:r>
          </a:p>
          <a:p>
            <a:r>
              <a:rPr lang="fr-FR" dirty="0" smtClean="0"/>
              <a:t>contrôler sa ventilation </a:t>
            </a:r>
          </a:p>
          <a:p>
            <a:r>
              <a:rPr lang="fr-FR" dirty="0" smtClean="0"/>
              <a:t>ne pas avoir un lestage trop important </a:t>
            </a:r>
          </a:p>
          <a:p>
            <a:r>
              <a:rPr lang="fr-FR" dirty="0" smtClean="0"/>
              <a:t>se protéger du froid </a:t>
            </a:r>
          </a:p>
          <a:p>
            <a:r>
              <a:rPr lang="fr-FR" dirty="0" smtClean="0"/>
              <a:t>utiliser un détendeur correctement réglé </a:t>
            </a:r>
          </a:p>
          <a:p>
            <a:r>
              <a:rPr lang="fr-FR" dirty="0" smtClean="0"/>
              <a:t>gonflage des bouteilles avec de l'air non vicié (difficile à savoir) </a:t>
            </a:r>
          </a:p>
          <a:p>
            <a:r>
              <a:rPr lang="fr-FR" dirty="0" smtClean="0"/>
              <a:t>si l'on a un effort à faire, le faire avec des gestes lents : économiser ses forces </a:t>
            </a:r>
          </a:p>
          <a:p>
            <a:pPr>
              <a:buNone/>
            </a:pPr>
            <a:endParaRPr lang="fr-FR" dirty="0" smtClean="0"/>
          </a:p>
          <a:p>
            <a:endParaRPr lang="fr-FR" dirty="0" smtClean="0"/>
          </a:p>
          <a:p>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down)">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down)">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down)">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wipe(down)">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wipe(down)">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b="1" i="1" u="sng" dirty="0" smtClean="0"/>
              <a:t>L’ESSOUFFLEMENT</a:t>
            </a:r>
            <a:br>
              <a:rPr lang="fr-FR" b="1" i="1" u="sng" dirty="0" smtClean="0"/>
            </a:br>
            <a:r>
              <a:rPr lang="fr-FR" b="1" i="1" u="sng" dirty="0" smtClean="0"/>
              <a:t>CONDUITE A TENIR</a:t>
            </a:r>
            <a:endParaRPr lang="fr-FR" dirty="0"/>
          </a:p>
        </p:txBody>
      </p:sp>
      <p:sp>
        <p:nvSpPr>
          <p:cNvPr id="5" name="Espace réservé du contenu 4"/>
          <p:cNvSpPr>
            <a:spLocks noGrp="1"/>
          </p:cNvSpPr>
          <p:nvPr>
            <p:ph idx="1"/>
          </p:nvPr>
        </p:nvSpPr>
        <p:spPr/>
        <p:txBody>
          <a:bodyPr>
            <a:normAutofit/>
          </a:bodyPr>
          <a:lstStyle/>
          <a:p>
            <a:pPr>
              <a:buNone/>
            </a:pPr>
            <a:endParaRPr lang="fr-FR" dirty="0" smtClean="0"/>
          </a:p>
          <a:p>
            <a:r>
              <a:rPr lang="fr-FR" sz="4000" b="1" dirty="0" smtClean="0"/>
              <a:t>Prévenir le guide de palanquée</a:t>
            </a:r>
          </a:p>
          <a:p>
            <a:r>
              <a:rPr lang="fr-FR" sz="4000" b="1" dirty="0" smtClean="0"/>
              <a:t>Communiquer</a:t>
            </a:r>
          </a:p>
          <a:p>
            <a:r>
              <a:rPr lang="fr-FR" sz="4000" b="1" dirty="0" smtClean="0"/>
              <a:t>Faire cesser tout effort</a:t>
            </a:r>
          </a:p>
          <a:p>
            <a:r>
              <a:rPr lang="fr-FR" sz="4000" b="1" dirty="0" smtClean="0"/>
              <a:t>Assister et calmer </a:t>
            </a:r>
            <a:r>
              <a:rPr lang="fr-FR" sz="4000" dirty="0" smtClean="0"/>
              <a:t> </a:t>
            </a:r>
          </a:p>
          <a:p>
            <a:r>
              <a:rPr lang="fr-FR" sz="4000" b="1" dirty="0" smtClean="0"/>
              <a:t>Surveiller</a:t>
            </a:r>
            <a:endParaRPr lang="fr-FR" sz="4000" dirty="0" smtClean="0"/>
          </a:p>
          <a:p>
            <a:endParaRPr lang="fr-FR" dirty="0" smtClean="0"/>
          </a:p>
          <a:p>
            <a:pPr>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229600" cy="922114"/>
          </a:xfrm>
        </p:spPr>
        <p:txBody>
          <a:bodyPr>
            <a:normAutofit/>
          </a:bodyPr>
          <a:lstStyle/>
          <a:p>
            <a:r>
              <a:rPr lang="fr-FR" b="1" i="1" u="sng" dirty="0" smtClean="0"/>
              <a:t>CONCLUSION</a:t>
            </a:r>
            <a:endParaRPr lang="fr-FR" dirty="0"/>
          </a:p>
        </p:txBody>
      </p:sp>
      <p:sp>
        <p:nvSpPr>
          <p:cNvPr id="5" name="Espace réservé du contenu 4"/>
          <p:cNvSpPr>
            <a:spLocks noGrp="1"/>
          </p:cNvSpPr>
          <p:nvPr>
            <p:ph idx="1"/>
          </p:nvPr>
        </p:nvSpPr>
        <p:spPr>
          <a:xfrm>
            <a:off x="251520" y="1124744"/>
            <a:ext cx="8712968" cy="5544616"/>
          </a:xfrm>
        </p:spPr>
        <p:txBody>
          <a:bodyPr>
            <a:noAutofit/>
          </a:bodyPr>
          <a:lstStyle/>
          <a:p>
            <a:r>
              <a:rPr lang="fr-FR" sz="2800" dirty="0" smtClean="0"/>
              <a:t>La sur- ventilation, la pression absolue, le Stress, fatigue, mauvaise forme générale, sont autant de facteurs qui vont contribuer à rendre la ventilation moins aisée.</a:t>
            </a:r>
          </a:p>
          <a:p>
            <a:r>
              <a:rPr lang="fr-FR" sz="2800" dirty="0" smtClean="0"/>
              <a:t>Seule la pratique vous permettra d’apprivoiser vos sensations et apprendre à progressivement maîtriser votre ventilation. Et là encore, calme et décontraction doivent être les maîtres mots : une inspiration lente suivie d’une expiration profonde mais tranquille…. </a:t>
            </a:r>
          </a:p>
          <a:p>
            <a:r>
              <a:rPr lang="fr-FR" sz="2800" dirty="0" smtClean="0"/>
              <a:t>Calme et « zénitude » sont les seules bonnes solutions. </a:t>
            </a:r>
          </a:p>
          <a:p>
            <a:pPr algn="ctr">
              <a:buNone/>
            </a:pPr>
            <a:r>
              <a:rPr lang="fr-FR" sz="4000" dirty="0" smtClean="0"/>
              <a:t>CONFORT= SECURITE</a:t>
            </a:r>
          </a:p>
          <a:p>
            <a:endParaRPr lang="fr-FR" sz="1200" dirty="0" smtClean="0"/>
          </a:p>
          <a:p>
            <a:endParaRPr lang="fr-FR"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642194"/>
          </a:xfrm>
        </p:spPr>
        <p:txBody>
          <a:bodyPr>
            <a:normAutofit fontScale="90000"/>
          </a:bodyPr>
          <a:lstStyle/>
          <a:p>
            <a:r>
              <a:rPr lang="fr-FR" dirty="0" smtClean="0"/>
              <a:t>CONTRÔLE DES CONNAISSANCES</a:t>
            </a:r>
            <a:br>
              <a:rPr lang="fr-FR" dirty="0" smtClean="0"/>
            </a:br>
            <a:endParaRPr lang="fr-FR" dirty="0"/>
          </a:p>
        </p:txBody>
      </p:sp>
      <p:pic>
        <p:nvPicPr>
          <p:cNvPr id="3074" name="Picture 2" descr="C:\Users\juan_\Pictures\thUK2340A9.jpg"/>
          <p:cNvPicPr>
            <a:picLocks noGrp="1" noChangeAspect="1" noChangeArrowheads="1"/>
          </p:cNvPicPr>
          <p:nvPr>
            <p:ph idx="1"/>
          </p:nvPr>
        </p:nvPicPr>
        <p:blipFill>
          <a:blip r:embed="rId3" cstate="print"/>
          <a:srcRect/>
          <a:stretch>
            <a:fillRect/>
          </a:stretch>
        </p:blipFill>
        <p:spPr bwMode="auto">
          <a:xfrm>
            <a:off x="1043608" y="1628800"/>
            <a:ext cx="7231379" cy="534667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juan_\Pictures\thUK2340A9.jpg"/>
          <p:cNvPicPr>
            <a:picLocks noChangeAspect="1" noChangeArrowheads="1"/>
          </p:cNvPicPr>
          <p:nvPr/>
        </p:nvPicPr>
        <p:blipFill>
          <a:blip r:embed="rId3" cstate="print"/>
          <a:srcRect/>
          <a:stretch>
            <a:fillRect/>
          </a:stretch>
        </p:blipFill>
        <p:spPr bwMode="auto">
          <a:xfrm>
            <a:off x="-108520" y="0"/>
            <a:ext cx="9252520" cy="6858000"/>
          </a:xfrm>
          <a:prstGeom prst="rect">
            <a:avLst/>
          </a:prstGeom>
          <a:noFill/>
        </p:spPr>
      </p:pic>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1044624" y="5245224"/>
            <a:ext cx="8229600" cy="1612776"/>
          </a:xfrm>
        </p:spPr>
        <p:txBody>
          <a:bodyPr>
            <a:normAutofit lnSpcReduction="10000"/>
          </a:bodyPr>
          <a:lstStyle/>
          <a:p>
            <a:pPr marL="514350" indent="-514350" algn="ctr">
              <a:buNone/>
            </a:pPr>
            <a:r>
              <a:rPr lang="fr-FR" sz="5400" dirty="0" smtClean="0">
                <a:solidFill>
                  <a:srgbClr val="FFC000"/>
                </a:solidFill>
              </a:rPr>
              <a:t>AVEZ-VOUS DES  QUESTIONS?</a:t>
            </a:r>
          </a:p>
          <a:p>
            <a:endParaRPr lang="fr-FR" dirty="0">
              <a:solidFill>
                <a:srgbClr val="FFC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MERCI DE VOTRE ATTENTION</a:t>
            </a:r>
            <a:endParaRPr lang="fr-FR" dirty="0"/>
          </a:p>
        </p:txBody>
      </p:sp>
      <p:pic>
        <p:nvPicPr>
          <p:cNvPr id="1026" name="Picture 2" descr="C:\Users\juan_\Pictures\thUK2340A9.jpg"/>
          <p:cNvPicPr>
            <a:picLocks noGrp="1" noChangeAspect="1" noChangeArrowheads="1"/>
          </p:cNvPicPr>
          <p:nvPr>
            <p:ph idx="1"/>
          </p:nvPr>
        </p:nvPicPr>
        <p:blipFill>
          <a:blip r:embed="rId3" cstate="print"/>
          <a:srcRect/>
          <a:stretch>
            <a:fillRect/>
          </a:stretch>
        </p:blipFill>
        <p:spPr bwMode="auto">
          <a:xfrm>
            <a:off x="1675906" y="1628801"/>
            <a:ext cx="5797729" cy="446449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fr-FR" dirty="0" smtClean="0"/>
              <a:t/>
            </a:r>
            <a:br>
              <a:rPr lang="fr-FR" dirty="0" smtClean="0"/>
            </a:br>
            <a:r>
              <a:rPr lang="fr-FR" dirty="0" smtClean="0">
                <a:solidFill>
                  <a:schemeClr val="accent6">
                    <a:lumMod val="60000"/>
                    <a:lumOff val="40000"/>
                  </a:schemeClr>
                </a:solidFill>
              </a:rPr>
              <a:t>OBJECTIF DE LA SEANCE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r>
              <a:rPr lang="fr-FR" u="sng" dirty="0" smtClean="0"/>
              <a:t>A LA FIN DE MA SEANCE:</a:t>
            </a:r>
          </a:p>
          <a:p>
            <a:r>
              <a:rPr lang="fr-FR" dirty="0" smtClean="0"/>
              <a:t>VOUS AUREZ </a:t>
            </a:r>
            <a:r>
              <a:rPr lang="fr-FR" b="1" dirty="0" smtClean="0">
                <a:solidFill>
                  <a:schemeClr val="accent6">
                    <a:lumMod val="60000"/>
                    <a:lumOff val="40000"/>
                  </a:schemeClr>
                </a:solidFill>
              </a:rPr>
              <a:t>ACQUIS DES NOTIONS ET CONNAISSANCES SIMPLES</a:t>
            </a:r>
            <a:r>
              <a:rPr lang="fr-FR" dirty="0" smtClean="0"/>
              <a:t>, MAIS NECESSAIRES </a:t>
            </a:r>
            <a:r>
              <a:rPr lang="fr-FR" b="1" dirty="0" smtClean="0">
                <a:solidFill>
                  <a:schemeClr val="accent6">
                    <a:lumMod val="60000"/>
                    <a:lumOff val="40000"/>
                  </a:schemeClr>
                </a:solidFill>
              </a:rPr>
              <a:t>POUR COMPRENDRE LA VENTILATION</a:t>
            </a:r>
            <a:r>
              <a:rPr lang="fr-FR" dirty="0" smtClean="0"/>
              <a:t> EN PLONGEE </a:t>
            </a:r>
            <a:r>
              <a:rPr lang="fr-FR" b="1" dirty="0" smtClean="0"/>
              <a:t>ET AINSI </a:t>
            </a:r>
            <a:r>
              <a:rPr lang="fr-FR" dirty="0" smtClean="0"/>
              <a:t>VOUS </a:t>
            </a:r>
            <a:r>
              <a:rPr lang="fr-FR" b="1" dirty="0" smtClean="0">
                <a:solidFill>
                  <a:schemeClr val="accent6">
                    <a:lumMod val="60000"/>
                    <a:lumOff val="40000"/>
                  </a:schemeClr>
                </a:solidFill>
              </a:rPr>
              <a:t>PREVENIR OU DETECTER </a:t>
            </a:r>
            <a:r>
              <a:rPr lang="fr-FR" dirty="0" smtClean="0"/>
              <a:t>CHEZ UN EQUIPIER </a:t>
            </a:r>
            <a:r>
              <a:rPr lang="fr-FR" b="1" dirty="0" smtClean="0">
                <a:solidFill>
                  <a:schemeClr val="accent6">
                    <a:lumMod val="60000"/>
                    <a:lumOff val="40000"/>
                  </a:schemeClr>
                </a:solidFill>
              </a:rPr>
              <a:t>LES SIGNES D’ESSOUFFLEMENT ET AGIR EN CONSEQUENCE.</a:t>
            </a:r>
            <a:endParaRPr lang="fr-FR" b="1" dirty="0">
              <a:solidFill>
                <a:schemeClr val="accent6">
                  <a:lumMod val="60000"/>
                  <a:lumOff val="40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iterate type="wd">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nodeType="clickEffect">
                                  <p:stCondLst>
                                    <p:cond delay="0"/>
                                  </p:stCondLst>
                                  <p:iterate type="wd">
                                    <p:tmPct val="50000"/>
                                  </p:iterate>
                                  <p:childTnLst>
                                    <p:set>
                                      <p:cBhvr>
                                        <p:cTn id="11"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2"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REVISION</a:t>
            </a:r>
            <a:endParaRPr lang="fr-FR" dirty="0"/>
          </a:p>
        </p:txBody>
      </p:sp>
      <p:sp>
        <p:nvSpPr>
          <p:cNvPr id="3" name="Espace réservé du contenu 2"/>
          <p:cNvSpPr>
            <a:spLocks noGrp="1"/>
          </p:cNvSpPr>
          <p:nvPr>
            <p:ph idx="1"/>
          </p:nvPr>
        </p:nvSpPr>
        <p:spPr>
          <a:xfrm>
            <a:off x="251520" y="1268760"/>
            <a:ext cx="8640960" cy="4857403"/>
          </a:xfrm>
        </p:spPr>
        <p:txBody>
          <a:bodyPr>
            <a:normAutofit fontScale="70000" lnSpcReduction="20000"/>
          </a:bodyPr>
          <a:lstStyle/>
          <a:p>
            <a:pPr algn="ctr">
              <a:spcAft>
                <a:spcPts val="3000"/>
              </a:spcAft>
              <a:buNone/>
            </a:pPr>
            <a:r>
              <a:rPr lang="fr-FR" b="1" dirty="0" smtClean="0"/>
              <a:t>PROFIL GENERAL </a:t>
            </a:r>
          </a:p>
          <a:p>
            <a:pPr>
              <a:buNone/>
            </a:pPr>
            <a:r>
              <a:rPr lang="fr-FR" dirty="0" smtClean="0"/>
              <a:t>Le plongeur Niveau 1 (N1) est capable de réaliser des plongées d’exploration : </a:t>
            </a:r>
          </a:p>
          <a:p>
            <a:r>
              <a:rPr lang="fr-FR" dirty="0" smtClean="0"/>
              <a:t>Jusqu’à 20 m de profondeur, au sein d’une palanquée, avec un Guide de Palanquée (GP) qui prend en charge la conduite de la plongée. </a:t>
            </a:r>
          </a:p>
          <a:p>
            <a:r>
              <a:rPr lang="fr-FR" dirty="0" smtClean="0"/>
              <a:t>Ces plongées sont réalisées dans le cadre d’une organisation sécurisée, mise en place par un Directeur de Plongée (DP),</a:t>
            </a:r>
          </a:p>
          <a:p>
            <a:r>
              <a:rPr lang="fr-FR" dirty="0" smtClean="0"/>
              <a:t>Ce plongeur : </a:t>
            </a:r>
          </a:p>
          <a:p>
            <a:r>
              <a:rPr lang="fr-FR" dirty="0" smtClean="0"/>
              <a:t>Sait s’équiper, </a:t>
            </a:r>
            <a:r>
              <a:rPr lang="fr-FR" b="1" dirty="0" smtClean="0">
                <a:solidFill>
                  <a:srgbClr val="FFC000"/>
                </a:solidFill>
              </a:rPr>
              <a:t>s’immerger, s’équilibrer et évoluer. </a:t>
            </a:r>
          </a:p>
          <a:p>
            <a:r>
              <a:rPr lang="fr-FR" b="1" dirty="0" smtClean="0">
                <a:solidFill>
                  <a:srgbClr val="FFC000"/>
                </a:solidFill>
              </a:rPr>
              <a:t>Sait prévenir pour lui-même les incidents de plongée. </a:t>
            </a:r>
          </a:p>
          <a:p>
            <a:r>
              <a:rPr lang="fr-FR" b="1" dirty="0" smtClean="0">
                <a:solidFill>
                  <a:srgbClr val="FFC000"/>
                </a:solidFill>
              </a:rPr>
              <a:t>Sait aider un équipier en attente de l’intervention du GP. </a:t>
            </a:r>
          </a:p>
          <a:p>
            <a:r>
              <a:rPr lang="fr-FR" dirty="0" smtClean="0"/>
              <a:t>Sait recevoir si besoin l’aide du GP ou d’un équipier. </a:t>
            </a:r>
          </a:p>
          <a:p>
            <a:r>
              <a:rPr lang="fr-FR" dirty="0" smtClean="0"/>
              <a:t>Sait appliquer les consignes données par le GP. </a:t>
            </a:r>
            <a:endParaRPr lang="fr-FR" b="1" dirty="0" smtClean="0"/>
          </a:p>
          <a:p>
            <a:endParaRPr lang="fr-FR"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REVISION</a:t>
            </a:r>
            <a:endParaRPr lang="fr-FR" dirty="0"/>
          </a:p>
        </p:txBody>
      </p:sp>
      <p:sp>
        <p:nvSpPr>
          <p:cNvPr id="3" name="Espace réservé du contenu 2"/>
          <p:cNvSpPr>
            <a:spLocks noGrp="1"/>
          </p:cNvSpPr>
          <p:nvPr>
            <p:ph idx="1"/>
          </p:nvPr>
        </p:nvSpPr>
        <p:spPr>
          <a:xfrm>
            <a:off x="457200" y="1268760"/>
            <a:ext cx="8229600" cy="4857403"/>
          </a:xfrm>
        </p:spPr>
        <p:txBody>
          <a:bodyPr>
            <a:normAutofit fontScale="70000" lnSpcReduction="20000"/>
          </a:bodyPr>
          <a:lstStyle/>
          <a:p>
            <a:pPr algn="ctr">
              <a:spcAft>
                <a:spcPts val="3000"/>
              </a:spcAft>
              <a:buNone/>
            </a:pPr>
            <a:r>
              <a:rPr lang="fr-FR" sz="4000" b="1" dirty="0" smtClean="0"/>
              <a:t>LES DIFFERENTES PRESSIONS</a:t>
            </a:r>
          </a:p>
          <a:p>
            <a:r>
              <a:rPr lang="fr-FR" b="1" dirty="0" smtClean="0"/>
              <a:t>LA PRESSION EST UNE FORCE QUI S’EXERCE SUR UNE SURFACE</a:t>
            </a:r>
          </a:p>
          <a:p>
            <a:r>
              <a:rPr lang="fr-FR" b="1" dirty="0" smtClean="0"/>
              <a:t> L’AIR ET L’EAU ONT UN POIDS ET EXERCENT UNE PRESSION SUR NOUS</a:t>
            </a:r>
          </a:p>
          <a:p>
            <a:r>
              <a:rPr lang="fr-FR" b="1" dirty="0" smtClean="0"/>
              <a:t>La Pression Atmosphérique (Patm).</a:t>
            </a:r>
          </a:p>
          <a:p>
            <a:r>
              <a:rPr lang="fr-FR" b="1" dirty="0" smtClean="0"/>
              <a:t>La Pression hydrostatique (Phydro).</a:t>
            </a:r>
          </a:p>
          <a:p>
            <a:r>
              <a:rPr lang="fr-FR" b="1" dirty="0" smtClean="0"/>
              <a:t>La pression relative (Prel)</a:t>
            </a:r>
          </a:p>
          <a:p>
            <a:r>
              <a:rPr lang="fr-FR" b="1" dirty="0" smtClean="0"/>
              <a:t>La Pression Absolue (Pabs) </a:t>
            </a:r>
          </a:p>
          <a:p>
            <a:pPr>
              <a:buNone/>
            </a:pPr>
            <a:endParaRPr lang="fr-FR" b="1" dirty="0" smtClean="0"/>
          </a:p>
          <a:p>
            <a:pPr algn="ctr">
              <a:buNone/>
            </a:pPr>
            <a:r>
              <a:rPr lang="fr-FR" sz="2900" b="1" i="1" dirty="0" smtClean="0">
                <a:latin typeface="Comic Sans MS" pitchFamily="66" charset="0"/>
              </a:rPr>
              <a:t>Attention !!!, Selon la profondeur, la pression absolue change.</a:t>
            </a:r>
          </a:p>
          <a:p>
            <a:pPr algn="ctr">
              <a:buNone/>
            </a:pPr>
            <a:r>
              <a:rPr lang="fr-FR" sz="2900" b="1" i="1" dirty="0" smtClean="0">
                <a:latin typeface="Comic Sans MS" pitchFamily="66" charset="0"/>
              </a:rPr>
              <a:t>Cette variation de pression a des effets mécaniques et physiologiques sur le plongeur et/ou son équipement avec toutes les conséquences que cela peut entraîner.</a:t>
            </a:r>
          </a:p>
          <a:p>
            <a:endParaRPr lang="fr-FR" b="1" dirty="0" smtClean="0"/>
          </a:p>
          <a:p>
            <a:endParaRPr lang="fr-FR"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REVISION</a:t>
            </a:r>
            <a:endParaRPr lang="fr-FR" dirty="0"/>
          </a:p>
        </p:txBody>
      </p:sp>
      <p:sp>
        <p:nvSpPr>
          <p:cNvPr id="3" name="Espace réservé du contenu 2"/>
          <p:cNvSpPr>
            <a:spLocks noGrp="1"/>
          </p:cNvSpPr>
          <p:nvPr>
            <p:ph idx="1"/>
          </p:nvPr>
        </p:nvSpPr>
        <p:spPr/>
        <p:txBody>
          <a:bodyPr/>
          <a:lstStyle/>
          <a:p>
            <a:pPr algn="ctr">
              <a:buNone/>
            </a:pPr>
            <a:r>
              <a:rPr lang="fr-FR" b="1" dirty="0" smtClean="0"/>
              <a:t>L’AIR </a:t>
            </a:r>
          </a:p>
          <a:p>
            <a:r>
              <a:rPr lang="fr-FR" b="1" dirty="0" smtClean="0"/>
              <a:t>est un mélange de plusieurs gaz</a:t>
            </a:r>
          </a:p>
          <a:p>
            <a:r>
              <a:rPr lang="fr-FR" dirty="0" smtClean="0"/>
              <a:t>• </a:t>
            </a:r>
            <a:r>
              <a:rPr lang="fr-FR" b="1" dirty="0" smtClean="0"/>
              <a:t>78,09 % d’azote (N2)</a:t>
            </a:r>
          </a:p>
          <a:p>
            <a:r>
              <a:rPr lang="fr-FR" dirty="0" smtClean="0"/>
              <a:t>• </a:t>
            </a:r>
            <a:r>
              <a:rPr lang="fr-FR" b="1" dirty="0" smtClean="0"/>
              <a:t>20,95 % d’oxygène (O2)</a:t>
            </a:r>
          </a:p>
          <a:p>
            <a:r>
              <a:rPr lang="fr-FR" dirty="0" smtClean="0"/>
              <a:t>• </a:t>
            </a:r>
            <a:r>
              <a:rPr lang="fr-FR" b="1" dirty="0" smtClean="0"/>
              <a:t>0,035 de dioxyde de Carbone (CO2)</a:t>
            </a:r>
          </a:p>
          <a:p>
            <a:r>
              <a:rPr lang="fr-FR" dirty="0" smtClean="0"/>
              <a:t>• </a:t>
            </a:r>
            <a:r>
              <a:rPr lang="fr-FR" b="1" dirty="0" smtClean="0"/>
              <a:t>Le reste étant des gaz rares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pPr algn="l"/>
            <a:r>
              <a:rPr lang="fr-FR" b="1" i="1" u="sng" dirty="0" smtClean="0"/>
              <a:t/>
            </a:r>
            <a:br>
              <a:rPr lang="fr-FR" b="1" i="1" u="sng" dirty="0" smtClean="0"/>
            </a:br>
            <a:r>
              <a:rPr lang="fr-FR" sz="2700" b="1" i="1" u="sng" dirty="0" smtClean="0"/>
              <a:t>INTRODUCTION</a:t>
            </a:r>
            <a:r>
              <a:rPr lang="fr-FR" b="1" i="1" u="sng" dirty="0" smtClean="0"/>
              <a:t/>
            </a:r>
            <a:br>
              <a:rPr lang="fr-FR" b="1" i="1" u="sng" dirty="0" smtClean="0"/>
            </a:b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r>
              <a:rPr lang="fr-FR" dirty="0" smtClean="0"/>
              <a:t>La ventilation en plongée…Un sujet clef de votre apprentissage.</a:t>
            </a:r>
          </a:p>
          <a:p>
            <a:r>
              <a:rPr lang="fr-FR" dirty="0" smtClean="0"/>
              <a:t>Mal maitrisée, elle peut être source de stress et des incidents, ou a minima vous causer des tracas de moindre importance en gâchant le loisir</a:t>
            </a:r>
          </a:p>
          <a:p>
            <a:r>
              <a:rPr lang="fr-FR" dirty="0" smtClean="0"/>
              <a:t>Maitrisée, elle vous procurera de confort.</a:t>
            </a:r>
          </a:p>
          <a:p>
            <a:pPr algn="ctr">
              <a:buNone/>
            </a:pPr>
            <a:r>
              <a:rPr lang="fr-FR" dirty="0" smtClean="0"/>
              <a:t>CONFORT = SECURITE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pPr algn="l"/>
            <a:r>
              <a:rPr lang="fr-FR" b="1" i="1" u="sng" dirty="0" smtClean="0"/>
              <a:t/>
            </a:r>
            <a:br>
              <a:rPr lang="fr-FR" b="1" i="1" u="sng" dirty="0" smtClean="0"/>
            </a:br>
            <a:r>
              <a:rPr lang="fr-FR" sz="2700" b="1" i="1" u="sng" dirty="0" smtClean="0"/>
              <a:t> INTRODUCTION </a:t>
            </a:r>
            <a:r>
              <a:rPr lang="fr-FR" b="1" i="1" u="sng" dirty="0" smtClean="0"/>
              <a:t/>
            </a:r>
            <a:br>
              <a:rPr lang="fr-FR" b="1" i="1" u="sng" dirty="0" smtClean="0"/>
            </a:br>
            <a:endParaRPr lang="fr-FR" dirty="0"/>
          </a:p>
        </p:txBody>
      </p:sp>
      <p:sp>
        <p:nvSpPr>
          <p:cNvPr id="3" name="Espace réservé du contenu 2"/>
          <p:cNvSpPr>
            <a:spLocks noGrp="1"/>
          </p:cNvSpPr>
          <p:nvPr>
            <p:ph idx="1"/>
          </p:nvPr>
        </p:nvSpPr>
        <p:spPr>
          <a:xfrm>
            <a:off x="179512" y="1340768"/>
            <a:ext cx="8712968" cy="4785395"/>
          </a:xfrm>
        </p:spPr>
        <p:txBody>
          <a:bodyPr>
            <a:normAutofit/>
          </a:bodyPr>
          <a:lstStyle/>
          <a:p>
            <a:pPr algn="ctr">
              <a:buNone/>
            </a:pPr>
            <a:r>
              <a:rPr lang="fr-FR" dirty="0" smtClean="0"/>
              <a:t>Quelle est la différence entre </a:t>
            </a:r>
            <a:r>
              <a:rPr lang="fr-FR" b="1" dirty="0" smtClean="0"/>
              <a:t>VENTILATION et RESPIRATION</a:t>
            </a:r>
            <a:r>
              <a:rPr lang="fr-FR" dirty="0" smtClean="0"/>
              <a:t>?</a:t>
            </a:r>
          </a:p>
          <a:p>
            <a:endParaRPr lang="fr-FR" b="1" dirty="0" smtClean="0"/>
          </a:p>
          <a:p>
            <a:pPr algn="ctr"/>
            <a:r>
              <a:rPr lang="fr-FR" b="1" dirty="0" smtClean="0"/>
              <a:t>VENTILATION = renouvellement d’air</a:t>
            </a:r>
          </a:p>
          <a:p>
            <a:pPr algn="ctr"/>
            <a:r>
              <a:rPr lang="fr-FR" b="1" dirty="0" smtClean="0"/>
              <a:t>RESPIRATION = échange O2/CO2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sz="7200" dirty="0" smtClean="0"/>
              <a:t>ANATOMIE</a:t>
            </a:r>
            <a:endParaRPr lang="fr-FR" sz="7200" dirty="0"/>
          </a:p>
        </p:txBody>
      </p:sp>
      <p:sp>
        <p:nvSpPr>
          <p:cNvPr id="5" name="Sous-titre 4"/>
          <p:cNvSpPr>
            <a:spLocks noGrp="1"/>
          </p:cNvSpPr>
          <p:nvPr>
            <p:ph type="subTitle" idx="1"/>
          </p:nvPr>
        </p:nvSpPr>
        <p:spPr>
          <a:xfrm>
            <a:off x="1371600" y="3886200"/>
            <a:ext cx="6400800" cy="766936"/>
          </a:xfrm>
        </p:spPr>
        <p:txBody>
          <a:bodyPr>
            <a:normAutofit/>
          </a:bodyPr>
          <a:lstStyle/>
          <a:p>
            <a:r>
              <a:rPr lang="fr-FR" sz="4400" dirty="0" smtClean="0"/>
              <a:t>Voies aériennes supérieures</a:t>
            </a:r>
            <a:endParaRPr lang="fr-FR" sz="4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1457</Words>
  <Application>Microsoft Office PowerPoint</Application>
  <PresentationFormat>Affichage à l'écran (4:3)</PresentationFormat>
  <Paragraphs>244</Paragraphs>
  <Slides>28</Slides>
  <Notes>28</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LA VENTILATION ET L’ESSOUFFLEMENT EN PLONGEE N1</vt:lpstr>
      <vt:lpstr>PLAN DE SEANCE</vt:lpstr>
      <vt:lpstr> OBJECTIF DE LA SEANCE </vt:lpstr>
      <vt:lpstr>REVISION</vt:lpstr>
      <vt:lpstr>REVISION</vt:lpstr>
      <vt:lpstr>REVISION</vt:lpstr>
      <vt:lpstr> INTRODUCTION </vt:lpstr>
      <vt:lpstr>  INTRODUCTION  </vt:lpstr>
      <vt:lpstr>ANATOMIE</vt:lpstr>
      <vt:lpstr>Diapositive 10</vt:lpstr>
      <vt:lpstr>ANATOMIE</vt:lpstr>
      <vt:lpstr>Voies aériennes inférieures</vt:lpstr>
      <vt:lpstr>ANATOMIE</vt:lpstr>
      <vt:lpstr>Les alvéoles</vt:lpstr>
      <vt:lpstr>PHYSIOLOGIE</vt:lpstr>
      <vt:lpstr>INSPIRATION</vt:lpstr>
      <vt:lpstr>EXPIRATION</vt:lpstr>
      <vt:lpstr>VOLUMES PULMONAIRES</vt:lpstr>
      <vt:lpstr>L’ESPACE MORT ANATOMIQUE</vt:lpstr>
      <vt:lpstr>L’ESSOUFFLEMENT</vt:lpstr>
      <vt:lpstr>L’ESSOUFFLEMENT CAUSES</vt:lpstr>
      <vt:lpstr>L’ESSOUFFLEMENT SIGNES AVANT COUREURS</vt:lpstr>
      <vt:lpstr>L’ESSOUFFLEMENT PREVENTION</vt:lpstr>
      <vt:lpstr>L’ESSOUFFLEMENT CONDUITE A TENIR</vt:lpstr>
      <vt:lpstr>CONCLUSION</vt:lpstr>
      <vt:lpstr>CONTRÔLE DES CONNAISSANCES </vt:lpstr>
      <vt:lpstr>Diapositive 27</vt:lpstr>
      <vt:lpstr>MERCI DE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TIGRE 69</dc:creator>
  <cp:lastModifiedBy>ADC JYM</cp:lastModifiedBy>
  <cp:revision>48</cp:revision>
  <dcterms:created xsi:type="dcterms:W3CDTF">2018-12-18T19:04:33Z</dcterms:created>
  <dcterms:modified xsi:type="dcterms:W3CDTF">2018-12-19T16:31:02Z</dcterms:modified>
</cp:coreProperties>
</file>